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R5F/EKv4tIHpdKmtcvfKmTCvm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FFD6DE-E92A-4408-B657-B2DEBFD5D9A1}">
  <a:tblStyle styleId="{C0FFD6DE-E92A-4408-B657-B2DEBFD5D9A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79064" autoAdjust="0"/>
  </p:normalViewPr>
  <p:slideViewPr>
    <p:cSldViewPr snapToGrid="0">
      <p:cViewPr varScale="1">
        <p:scale>
          <a:sx n="90" d="100"/>
          <a:sy n="90"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a:latin typeface="Arial"/>
                <a:ea typeface="Arial"/>
                <a:cs typeface="Arial"/>
                <a:sym typeface="Arial"/>
              </a:rPr>
              <a:t>YOUTUBE - Mindful Minute; Raindrops</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IE">
                <a:latin typeface="Arial"/>
                <a:ea typeface="Arial"/>
                <a:cs typeface="Arial"/>
                <a:sym typeface="Arial"/>
              </a:rPr>
              <a:t>https://www.youtube.com/watch?v=6z9Vmp9Jqm0 </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IE">
                <a:latin typeface="Arial"/>
                <a:ea typeface="Arial"/>
                <a:cs typeface="Arial"/>
                <a:sym typeface="Arial"/>
              </a:rPr>
              <a:t>Use this quick Mindful Minute exercise to refocus your attention to the present moment. </a:t>
            </a:r>
            <a:endParaRPr/>
          </a:p>
          <a:p>
            <a:pPr marL="0" lvl="0" indent="0" algn="l" rtl="0">
              <a:lnSpc>
                <a:spcPct val="100000"/>
              </a:lnSpc>
              <a:spcBef>
                <a:spcPts val="0"/>
              </a:spcBef>
              <a:spcAft>
                <a:spcPts val="0"/>
              </a:spcAft>
              <a:buSzPts val="1400"/>
              <a:buNone/>
            </a:pPr>
            <a:endParaRPr/>
          </a:p>
        </p:txBody>
      </p:sp>
      <p:sp>
        <p:nvSpPr>
          <p:cNvPr id="215" name="Google Shape;2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bg>
      <p:bgPr>
        <a:solidFill>
          <a:srgbClr val="F58020"/>
        </a:solidFill>
        <a:effectLst/>
      </p:bgPr>
    </p:bg>
    <p:spTree>
      <p:nvGrpSpPr>
        <p:cNvPr id="1" name="Shape 13"/>
        <p:cNvGrpSpPr/>
        <p:nvPr/>
      </p:nvGrpSpPr>
      <p:grpSpPr>
        <a:xfrm>
          <a:off x="0" y="0"/>
          <a:ext cx="0" cy="0"/>
          <a:chOff x="0" y="0"/>
          <a:chExt cx="0" cy="0"/>
        </a:xfrm>
      </p:grpSpPr>
      <p:sp>
        <p:nvSpPr>
          <p:cNvPr id="14" name="Google Shape;14;p17"/>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17"/>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ubTitle" idx="1"/>
          </p:nvPr>
        </p:nvSpPr>
        <p:spPr>
          <a:xfrm>
            <a:off x="697831" y="1005725"/>
            <a:ext cx="10615103" cy="108777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800"/>
              <a:buNone/>
              <a:defRPr sz="2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17"/>
          <p:cNvPicPr preferRelativeResize="0"/>
          <p:nvPr/>
        </p:nvPicPr>
        <p:blipFill rotWithShape="1">
          <a:blip r:embed="rId2">
            <a:alphaModFix/>
          </a:blip>
          <a:srcRect/>
          <a:stretch/>
        </p:blipFill>
        <p:spPr>
          <a:xfrm>
            <a:off x="11312935" y="1248778"/>
            <a:ext cx="771692" cy="771692"/>
          </a:xfrm>
          <a:prstGeom prst="rect">
            <a:avLst/>
          </a:prstGeom>
          <a:noFill/>
          <a:ln>
            <a:noFill/>
          </a:ln>
        </p:spPr>
      </p:pic>
      <p:sp>
        <p:nvSpPr>
          <p:cNvPr id="18" name="Google Shape;18;p17"/>
          <p:cNvSpPr/>
          <p:nvPr/>
        </p:nvSpPr>
        <p:spPr>
          <a:xfrm>
            <a:off x="697831" y="2646947"/>
            <a:ext cx="10756232" cy="37094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17"/>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pic>
        <p:nvPicPr>
          <p:cNvPr id="20" name="Google Shape;20;p17"/>
          <p:cNvPicPr preferRelativeResize="0"/>
          <p:nvPr/>
        </p:nvPicPr>
        <p:blipFill rotWithShape="1">
          <a:blip r:embed="rId3">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 Meditation">
  <p:cSld name="5. Meditation">
    <p:bg>
      <p:bgPr>
        <a:solidFill>
          <a:schemeClr val="lt2"/>
        </a:solidFill>
        <a:effectLst/>
      </p:bgPr>
    </p:bg>
    <p:spTree>
      <p:nvGrpSpPr>
        <p:cNvPr id="1" name="Shape 110"/>
        <p:cNvGrpSpPr/>
        <p:nvPr/>
      </p:nvGrpSpPr>
      <p:grpSpPr>
        <a:xfrm>
          <a:off x="0" y="0"/>
          <a:ext cx="0" cy="0"/>
          <a:chOff x="0" y="0"/>
          <a:chExt cx="0" cy="0"/>
        </a:xfrm>
      </p:grpSpPr>
      <p:sp>
        <p:nvSpPr>
          <p:cNvPr id="111" name="Google Shape;111;p26"/>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2" name="Google Shape;112;p26"/>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113" name="Google Shape;113;p26"/>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pic>
        <p:nvPicPr>
          <p:cNvPr id="114" name="Google Shape;114;p26" descr="Thought bubble"/>
          <p:cNvPicPr preferRelativeResize="0"/>
          <p:nvPr/>
        </p:nvPicPr>
        <p:blipFill rotWithShape="1">
          <a:blip r:embed="rId3">
            <a:alphaModFix/>
          </a:blip>
          <a:srcRect/>
          <a:stretch/>
        </p:blipFill>
        <p:spPr>
          <a:xfrm>
            <a:off x="11277600" y="0"/>
            <a:ext cx="914400" cy="914400"/>
          </a:xfrm>
          <a:prstGeom prst="rect">
            <a:avLst/>
          </a:prstGeom>
          <a:noFill/>
          <a:ln>
            <a:noFill/>
          </a:ln>
        </p:spPr>
      </p:pic>
      <p:sp>
        <p:nvSpPr>
          <p:cNvPr id="115" name="Google Shape;115;p26"/>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116" name="Google Shape;116;p26"/>
          <p:cNvSpPr txBox="1">
            <a:spLocks noGrp="1"/>
          </p:cNvSpPr>
          <p:nvPr>
            <p:ph type="body" idx="1"/>
          </p:nvPr>
        </p:nvSpPr>
        <p:spPr>
          <a:xfrm>
            <a:off x="697832" y="2714624"/>
            <a:ext cx="10615103" cy="31753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6"/>
          <p:cNvSpPr txBox="1"/>
          <p:nvPr/>
        </p:nvSpPr>
        <p:spPr>
          <a:xfrm>
            <a:off x="697831" y="122503"/>
            <a:ext cx="532598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Meditation</a:t>
            </a:r>
            <a:endParaRPr sz="4400" b="0" i="0" u="none" strike="noStrike" cap="none">
              <a:solidFill>
                <a:schemeClr val="dk1"/>
              </a:solidFill>
              <a:latin typeface="Arial"/>
              <a:ea typeface="Arial"/>
              <a:cs typeface="Arial"/>
              <a:sym typeface="Arial"/>
            </a:endParaRPr>
          </a:p>
        </p:txBody>
      </p:sp>
      <p:pic>
        <p:nvPicPr>
          <p:cNvPr id="118" name="Google Shape;118;p26"/>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Think, Pair, Share">
  <p:cSld name="6. Think, Pair, Share">
    <p:bg>
      <p:bgPr>
        <a:solidFill>
          <a:schemeClr val="lt2"/>
        </a:solidFill>
        <a:effectLst/>
      </p:bgPr>
    </p:bg>
    <p:spTree>
      <p:nvGrpSpPr>
        <p:cNvPr id="1" name="Shape 119"/>
        <p:cNvGrpSpPr/>
        <p:nvPr/>
      </p:nvGrpSpPr>
      <p:grpSpPr>
        <a:xfrm>
          <a:off x="0" y="0"/>
          <a:ext cx="0" cy="0"/>
          <a:chOff x="0" y="0"/>
          <a:chExt cx="0" cy="0"/>
        </a:xfrm>
      </p:grpSpPr>
      <p:sp>
        <p:nvSpPr>
          <p:cNvPr id="120" name="Google Shape;120;p27"/>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1" name="Google Shape;121;p27"/>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122" name="Google Shape;122;p27"/>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pic>
        <p:nvPicPr>
          <p:cNvPr id="123" name="Google Shape;123;p27" descr="Cycle with people"/>
          <p:cNvPicPr preferRelativeResize="0"/>
          <p:nvPr/>
        </p:nvPicPr>
        <p:blipFill rotWithShape="1">
          <a:blip r:embed="rId3">
            <a:alphaModFix/>
          </a:blip>
          <a:srcRect/>
          <a:stretch/>
        </p:blipFill>
        <p:spPr>
          <a:xfrm>
            <a:off x="11295350" y="-9736"/>
            <a:ext cx="914400" cy="914400"/>
          </a:xfrm>
          <a:prstGeom prst="rect">
            <a:avLst/>
          </a:prstGeom>
          <a:noFill/>
          <a:ln>
            <a:noFill/>
          </a:ln>
        </p:spPr>
      </p:pic>
      <p:sp>
        <p:nvSpPr>
          <p:cNvPr id="124" name="Google Shape;124;p27"/>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125" name="Google Shape;125;p27"/>
          <p:cNvSpPr txBox="1">
            <a:spLocks noGrp="1"/>
          </p:cNvSpPr>
          <p:nvPr>
            <p:ph type="body" idx="1"/>
          </p:nvPr>
        </p:nvSpPr>
        <p:spPr>
          <a:xfrm>
            <a:off x="697832" y="2714624"/>
            <a:ext cx="10615103" cy="31753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7"/>
          <p:cNvSpPr txBox="1"/>
          <p:nvPr/>
        </p:nvSpPr>
        <p:spPr>
          <a:xfrm>
            <a:off x="697831" y="122503"/>
            <a:ext cx="532598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Think, Pair, Share</a:t>
            </a:r>
            <a:endParaRPr sz="4400" b="0" i="0" u="none" strike="noStrike" cap="none">
              <a:solidFill>
                <a:schemeClr val="dk1"/>
              </a:solidFill>
              <a:latin typeface="Arial"/>
              <a:ea typeface="Arial"/>
              <a:cs typeface="Arial"/>
              <a:sym typeface="Arial"/>
            </a:endParaRPr>
          </a:p>
        </p:txBody>
      </p:sp>
      <p:pic>
        <p:nvPicPr>
          <p:cNvPr id="127" name="Google Shape;127;p27"/>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 Blue Sky">
  <p:cSld name="7. Blue Sky">
    <p:bg>
      <p:bgPr>
        <a:solidFill>
          <a:schemeClr val="lt2"/>
        </a:solidFill>
        <a:effectLst/>
      </p:bgPr>
    </p:bg>
    <p:spTree>
      <p:nvGrpSpPr>
        <p:cNvPr id="1" name="Shape 128"/>
        <p:cNvGrpSpPr/>
        <p:nvPr/>
      </p:nvGrpSpPr>
      <p:grpSpPr>
        <a:xfrm>
          <a:off x="0" y="0"/>
          <a:ext cx="0" cy="0"/>
          <a:chOff x="0" y="0"/>
          <a:chExt cx="0" cy="0"/>
        </a:xfrm>
      </p:grpSpPr>
      <p:sp>
        <p:nvSpPr>
          <p:cNvPr id="129" name="Google Shape;129;p28"/>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0" name="Google Shape;130;p28"/>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131" name="Google Shape;131;p28"/>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pic>
        <p:nvPicPr>
          <p:cNvPr id="132" name="Google Shape;132;p28" descr="Hot air balloon"/>
          <p:cNvPicPr preferRelativeResize="0"/>
          <p:nvPr/>
        </p:nvPicPr>
        <p:blipFill rotWithShape="1">
          <a:blip r:embed="rId3">
            <a:alphaModFix/>
          </a:blip>
          <a:srcRect/>
          <a:stretch/>
        </p:blipFill>
        <p:spPr>
          <a:xfrm>
            <a:off x="11298421" y="0"/>
            <a:ext cx="914400" cy="914400"/>
          </a:xfrm>
          <a:prstGeom prst="rect">
            <a:avLst/>
          </a:prstGeom>
          <a:noFill/>
          <a:ln>
            <a:noFill/>
          </a:ln>
        </p:spPr>
      </p:pic>
      <p:sp>
        <p:nvSpPr>
          <p:cNvPr id="133" name="Google Shape;133;p28"/>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134" name="Google Shape;134;p28"/>
          <p:cNvSpPr txBox="1">
            <a:spLocks noGrp="1"/>
          </p:cNvSpPr>
          <p:nvPr>
            <p:ph type="body" idx="1"/>
          </p:nvPr>
        </p:nvSpPr>
        <p:spPr>
          <a:xfrm>
            <a:off x="697832" y="2714624"/>
            <a:ext cx="10615103" cy="31753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8"/>
          <p:cNvSpPr txBox="1"/>
          <p:nvPr/>
        </p:nvSpPr>
        <p:spPr>
          <a:xfrm>
            <a:off x="697831" y="122503"/>
            <a:ext cx="532598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Blue Sky</a:t>
            </a:r>
            <a:endParaRPr sz="4400" b="0" i="0" u="none" strike="noStrike" cap="none">
              <a:solidFill>
                <a:schemeClr val="dk1"/>
              </a:solidFill>
              <a:latin typeface="Arial"/>
              <a:ea typeface="Arial"/>
              <a:cs typeface="Arial"/>
              <a:sym typeface="Arial"/>
            </a:endParaRPr>
          </a:p>
        </p:txBody>
      </p:sp>
      <p:pic>
        <p:nvPicPr>
          <p:cNvPr id="136" name="Google Shape;136;p28"/>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 Quotation">
  <p:cSld name="8. Quotation">
    <p:bg>
      <p:bgPr>
        <a:solidFill>
          <a:schemeClr val="lt2"/>
        </a:solidFill>
        <a:effectLst/>
      </p:bgPr>
    </p:bg>
    <p:spTree>
      <p:nvGrpSpPr>
        <p:cNvPr id="1" name="Shape 137"/>
        <p:cNvGrpSpPr/>
        <p:nvPr/>
      </p:nvGrpSpPr>
      <p:grpSpPr>
        <a:xfrm>
          <a:off x="0" y="0"/>
          <a:ext cx="0" cy="0"/>
          <a:chOff x="0" y="0"/>
          <a:chExt cx="0" cy="0"/>
        </a:xfrm>
      </p:grpSpPr>
      <p:sp>
        <p:nvSpPr>
          <p:cNvPr id="138" name="Google Shape;138;p29"/>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9" name="Google Shape;139;p29"/>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140" name="Google Shape;140;p29"/>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pic>
        <p:nvPicPr>
          <p:cNvPr id="141" name="Google Shape;141;p29" descr="Closed quotation mark"/>
          <p:cNvPicPr preferRelativeResize="0"/>
          <p:nvPr/>
        </p:nvPicPr>
        <p:blipFill rotWithShape="1">
          <a:blip r:embed="rId3">
            <a:alphaModFix/>
          </a:blip>
          <a:srcRect/>
          <a:stretch/>
        </p:blipFill>
        <p:spPr>
          <a:xfrm>
            <a:off x="11263140" y="16927"/>
            <a:ext cx="914400" cy="914400"/>
          </a:xfrm>
          <a:prstGeom prst="rect">
            <a:avLst/>
          </a:prstGeom>
          <a:noFill/>
          <a:ln>
            <a:noFill/>
          </a:ln>
        </p:spPr>
      </p:pic>
      <p:sp>
        <p:nvSpPr>
          <p:cNvPr id="142" name="Google Shape;142;p29"/>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143" name="Google Shape;143;p29"/>
          <p:cNvSpPr txBox="1">
            <a:spLocks noGrp="1"/>
          </p:cNvSpPr>
          <p:nvPr>
            <p:ph type="body" idx="1"/>
          </p:nvPr>
        </p:nvSpPr>
        <p:spPr>
          <a:xfrm>
            <a:off x="697832" y="2714625"/>
            <a:ext cx="10615103" cy="286321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9"/>
          <p:cNvSpPr txBox="1"/>
          <p:nvPr/>
        </p:nvSpPr>
        <p:spPr>
          <a:xfrm>
            <a:off x="697831" y="122503"/>
            <a:ext cx="532598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Quotation</a:t>
            </a:r>
            <a:endParaRPr sz="4400" b="0" i="0" u="none" strike="noStrike" cap="none">
              <a:solidFill>
                <a:schemeClr val="dk1"/>
              </a:solidFill>
              <a:latin typeface="Arial"/>
              <a:ea typeface="Arial"/>
              <a:cs typeface="Arial"/>
              <a:sym typeface="Arial"/>
            </a:endParaRPr>
          </a:p>
        </p:txBody>
      </p:sp>
      <p:sp>
        <p:nvSpPr>
          <p:cNvPr id="145" name="Google Shape;145;p29"/>
          <p:cNvSpPr txBox="1">
            <a:spLocks noGrp="1"/>
          </p:cNvSpPr>
          <p:nvPr>
            <p:ph type="body" idx="2"/>
          </p:nvPr>
        </p:nvSpPr>
        <p:spPr>
          <a:xfrm>
            <a:off x="697832" y="5695406"/>
            <a:ext cx="10615102" cy="624682"/>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dk1"/>
              </a:buClr>
              <a:buSzPts val="2400"/>
              <a:buNone/>
              <a:defRPr sz="2400"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6" name="Google Shape;146;p29"/>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 Reflection">
  <p:cSld name="9. Reflection">
    <p:bg>
      <p:bgPr>
        <a:solidFill>
          <a:schemeClr val="lt2"/>
        </a:solidFill>
        <a:effectLst/>
      </p:bgPr>
    </p:bg>
    <p:spTree>
      <p:nvGrpSpPr>
        <p:cNvPr id="1" name="Shape 147"/>
        <p:cNvGrpSpPr/>
        <p:nvPr/>
      </p:nvGrpSpPr>
      <p:grpSpPr>
        <a:xfrm>
          <a:off x="0" y="0"/>
          <a:ext cx="0" cy="0"/>
          <a:chOff x="0" y="0"/>
          <a:chExt cx="0" cy="0"/>
        </a:xfrm>
      </p:grpSpPr>
      <p:sp>
        <p:nvSpPr>
          <p:cNvPr id="148" name="Google Shape;148;p30"/>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9" name="Google Shape;149;p30"/>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150" name="Google Shape;150;p30"/>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pic>
        <p:nvPicPr>
          <p:cNvPr id="151" name="Google Shape;151;p30" descr="Head with gears"/>
          <p:cNvPicPr preferRelativeResize="0"/>
          <p:nvPr/>
        </p:nvPicPr>
        <p:blipFill rotWithShape="1">
          <a:blip r:embed="rId3">
            <a:alphaModFix/>
          </a:blip>
          <a:srcRect/>
          <a:stretch/>
        </p:blipFill>
        <p:spPr>
          <a:xfrm>
            <a:off x="11247146" y="0"/>
            <a:ext cx="914400" cy="914400"/>
          </a:xfrm>
          <a:prstGeom prst="rect">
            <a:avLst/>
          </a:prstGeom>
          <a:noFill/>
          <a:ln>
            <a:noFill/>
          </a:ln>
        </p:spPr>
      </p:pic>
      <p:sp>
        <p:nvSpPr>
          <p:cNvPr id="152" name="Google Shape;152;p30"/>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153" name="Google Shape;153;p30"/>
          <p:cNvSpPr txBox="1">
            <a:spLocks noGrp="1"/>
          </p:cNvSpPr>
          <p:nvPr>
            <p:ph type="body" idx="1"/>
          </p:nvPr>
        </p:nvSpPr>
        <p:spPr>
          <a:xfrm>
            <a:off x="697832" y="2714624"/>
            <a:ext cx="10615103" cy="31753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0"/>
          <p:cNvSpPr txBox="1"/>
          <p:nvPr/>
        </p:nvSpPr>
        <p:spPr>
          <a:xfrm>
            <a:off x="697831" y="122503"/>
            <a:ext cx="532598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Reflection</a:t>
            </a:r>
            <a:endParaRPr sz="4400" b="0" i="0" u="none" strike="noStrike" cap="none">
              <a:solidFill>
                <a:schemeClr val="dk1"/>
              </a:solidFill>
              <a:latin typeface="Arial"/>
              <a:ea typeface="Arial"/>
              <a:cs typeface="Arial"/>
              <a:sym typeface="Arial"/>
            </a:endParaRPr>
          </a:p>
        </p:txBody>
      </p:sp>
      <p:pic>
        <p:nvPicPr>
          <p:cNvPr id="155" name="Google Shape;155;p30"/>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omework">
  <p:cSld name="Homework">
    <p:bg>
      <p:bgPr>
        <a:solidFill>
          <a:schemeClr val="lt2"/>
        </a:solidFill>
        <a:effectLst/>
      </p:bgPr>
    </p:bg>
    <p:spTree>
      <p:nvGrpSpPr>
        <p:cNvPr id="1" name="Shape 156"/>
        <p:cNvGrpSpPr/>
        <p:nvPr/>
      </p:nvGrpSpPr>
      <p:grpSpPr>
        <a:xfrm>
          <a:off x="0" y="0"/>
          <a:ext cx="0" cy="0"/>
          <a:chOff x="0" y="0"/>
          <a:chExt cx="0" cy="0"/>
        </a:xfrm>
      </p:grpSpPr>
      <p:sp>
        <p:nvSpPr>
          <p:cNvPr id="157" name="Google Shape;157;p31"/>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8" name="Google Shape;158;p31"/>
          <p:cNvPicPr preferRelativeResize="0"/>
          <p:nvPr/>
        </p:nvPicPr>
        <p:blipFill rotWithShape="1">
          <a:blip r:embed="rId2">
            <a:alphaModFix/>
          </a:blip>
          <a:srcRect/>
          <a:stretch/>
        </p:blipFill>
        <p:spPr>
          <a:xfrm>
            <a:off x="11312935" y="6031788"/>
            <a:ext cx="771692" cy="771692"/>
          </a:xfrm>
          <a:prstGeom prst="rect">
            <a:avLst/>
          </a:prstGeom>
          <a:noFill/>
          <a:ln>
            <a:noFill/>
          </a:ln>
        </p:spPr>
      </p:pic>
      <p:sp>
        <p:nvSpPr>
          <p:cNvPr id="159" name="Google Shape;159;p31"/>
          <p:cNvSpPr/>
          <p:nvPr/>
        </p:nvSpPr>
        <p:spPr>
          <a:xfrm>
            <a:off x="697831" y="3192674"/>
            <a:ext cx="10756232" cy="21656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0" name="Google Shape;160;p31"/>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sp>
        <p:nvSpPr>
          <p:cNvPr id="161" name="Google Shape;161;p31"/>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162" name="Google Shape;162;p31"/>
          <p:cNvSpPr txBox="1"/>
          <p:nvPr/>
        </p:nvSpPr>
        <p:spPr>
          <a:xfrm>
            <a:off x="697831" y="122503"/>
            <a:ext cx="532598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Homework</a:t>
            </a:r>
            <a:endParaRPr sz="4400" b="0" i="0" u="none" strike="noStrike" cap="none">
              <a:solidFill>
                <a:schemeClr val="dk1"/>
              </a:solidFill>
              <a:latin typeface="Arial"/>
              <a:ea typeface="Arial"/>
              <a:cs typeface="Arial"/>
              <a:sym typeface="Arial"/>
            </a:endParaRPr>
          </a:p>
        </p:txBody>
      </p:sp>
      <p:pic>
        <p:nvPicPr>
          <p:cNvPr id="163" name="Google Shape;163;p31" descr="Books"/>
          <p:cNvPicPr preferRelativeResize="0"/>
          <p:nvPr/>
        </p:nvPicPr>
        <p:blipFill rotWithShape="1">
          <a:blip r:embed="rId3">
            <a:alphaModFix/>
          </a:blip>
          <a:srcRect/>
          <a:stretch/>
        </p:blipFill>
        <p:spPr>
          <a:xfrm>
            <a:off x="11277600" y="0"/>
            <a:ext cx="914400" cy="914400"/>
          </a:xfrm>
          <a:prstGeom prst="rect">
            <a:avLst/>
          </a:prstGeom>
          <a:noFill/>
          <a:ln>
            <a:noFill/>
          </a:ln>
        </p:spPr>
      </p:pic>
      <p:pic>
        <p:nvPicPr>
          <p:cNvPr id="164" name="Google Shape;164;p31"/>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finition">
  <p:cSld name="Definition">
    <p:bg>
      <p:bgPr>
        <a:solidFill>
          <a:schemeClr val="lt2"/>
        </a:solidFill>
        <a:effectLst/>
      </p:bgPr>
    </p:bg>
    <p:spTree>
      <p:nvGrpSpPr>
        <p:cNvPr id="1" name="Shape 165"/>
        <p:cNvGrpSpPr/>
        <p:nvPr/>
      </p:nvGrpSpPr>
      <p:grpSpPr>
        <a:xfrm>
          <a:off x="0" y="0"/>
          <a:ext cx="0" cy="0"/>
          <a:chOff x="0" y="0"/>
          <a:chExt cx="0" cy="0"/>
        </a:xfrm>
      </p:grpSpPr>
      <p:sp>
        <p:nvSpPr>
          <p:cNvPr id="166" name="Google Shape;166;p32"/>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32"/>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8" name="Google Shape;168;p32"/>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169" name="Google Shape;169;p32"/>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sp>
        <p:nvSpPr>
          <p:cNvPr id="170" name="Google Shape;170;p32"/>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pic>
        <p:nvPicPr>
          <p:cNvPr id="171" name="Google Shape;171;p32" descr="Pin"/>
          <p:cNvPicPr preferRelativeResize="0"/>
          <p:nvPr/>
        </p:nvPicPr>
        <p:blipFill rotWithShape="1">
          <a:blip r:embed="rId3">
            <a:alphaModFix/>
          </a:blip>
          <a:srcRect/>
          <a:stretch/>
        </p:blipFill>
        <p:spPr>
          <a:xfrm>
            <a:off x="11277600" y="0"/>
            <a:ext cx="914400" cy="914400"/>
          </a:xfrm>
          <a:prstGeom prst="rect">
            <a:avLst/>
          </a:prstGeom>
          <a:noFill/>
          <a:ln>
            <a:noFill/>
          </a:ln>
        </p:spPr>
      </p:pic>
      <p:sp>
        <p:nvSpPr>
          <p:cNvPr id="172" name="Google Shape;172;p32"/>
          <p:cNvSpPr txBox="1">
            <a:spLocks noGrp="1"/>
          </p:cNvSpPr>
          <p:nvPr>
            <p:ph type="body" idx="1"/>
          </p:nvPr>
        </p:nvSpPr>
        <p:spPr>
          <a:xfrm>
            <a:off x="697832" y="2714624"/>
            <a:ext cx="10615103" cy="31753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 name="Google Shape;173;p32"/>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reative Activity">
  <p:cSld name="Creative Activity">
    <p:bg>
      <p:bgPr>
        <a:solidFill>
          <a:schemeClr val="lt2"/>
        </a:solidFill>
        <a:effectLst/>
      </p:bgPr>
    </p:bg>
    <p:spTree>
      <p:nvGrpSpPr>
        <p:cNvPr id="1" name="Shape 174"/>
        <p:cNvGrpSpPr/>
        <p:nvPr/>
      </p:nvGrpSpPr>
      <p:grpSpPr>
        <a:xfrm>
          <a:off x="0" y="0"/>
          <a:ext cx="0" cy="0"/>
          <a:chOff x="0" y="0"/>
          <a:chExt cx="0" cy="0"/>
        </a:xfrm>
      </p:grpSpPr>
      <p:sp>
        <p:nvSpPr>
          <p:cNvPr id="175" name="Google Shape;175;p33"/>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33"/>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7" name="Google Shape;177;p33"/>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178" name="Google Shape;178;p33"/>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sp>
        <p:nvSpPr>
          <p:cNvPr id="179" name="Google Shape;179;p33"/>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pic>
        <p:nvPicPr>
          <p:cNvPr id="180" name="Google Shape;180;p33" descr="Palette"/>
          <p:cNvPicPr preferRelativeResize="0"/>
          <p:nvPr/>
        </p:nvPicPr>
        <p:blipFill rotWithShape="1">
          <a:blip r:embed="rId3">
            <a:alphaModFix/>
          </a:blip>
          <a:srcRect/>
          <a:stretch/>
        </p:blipFill>
        <p:spPr>
          <a:xfrm>
            <a:off x="11277600" y="0"/>
            <a:ext cx="914400" cy="914400"/>
          </a:xfrm>
          <a:prstGeom prst="rect">
            <a:avLst/>
          </a:prstGeom>
          <a:noFill/>
          <a:ln>
            <a:noFill/>
          </a:ln>
        </p:spPr>
      </p:pic>
      <p:sp>
        <p:nvSpPr>
          <p:cNvPr id="181" name="Google Shape;181;p33"/>
          <p:cNvSpPr txBox="1">
            <a:spLocks noGrp="1"/>
          </p:cNvSpPr>
          <p:nvPr>
            <p:ph type="body" idx="1"/>
          </p:nvPr>
        </p:nvSpPr>
        <p:spPr>
          <a:xfrm>
            <a:off x="697832" y="2714624"/>
            <a:ext cx="10615103" cy="31753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2" name="Google Shape;182;p33"/>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oup Work">
  <p:cSld name="Group Work">
    <p:bg>
      <p:bgPr>
        <a:solidFill>
          <a:schemeClr val="lt2"/>
        </a:solidFill>
        <a:effectLst/>
      </p:bgPr>
    </p:bg>
    <p:spTree>
      <p:nvGrpSpPr>
        <p:cNvPr id="1" name="Shape 183"/>
        <p:cNvGrpSpPr/>
        <p:nvPr/>
      </p:nvGrpSpPr>
      <p:grpSpPr>
        <a:xfrm>
          <a:off x="0" y="0"/>
          <a:ext cx="0" cy="0"/>
          <a:chOff x="0" y="0"/>
          <a:chExt cx="0" cy="0"/>
        </a:xfrm>
      </p:grpSpPr>
      <p:sp>
        <p:nvSpPr>
          <p:cNvPr id="184" name="Google Shape;184;p34"/>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34"/>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34"/>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187" name="Google Shape;187;p34"/>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sp>
        <p:nvSpPr>
          <p:cNvPr id="188" name="Google Shape;188;p34"/>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189" name="Google Shape;189;p34"/>
          <p:cNvSpPr txBox="1">
            <a:spLocks noGrp="1"/>
          </p:cNvSpPr>
          <p:nvPr>
            <p:ph type="body" idx="1"/>
          </p:nvPr>
        </p:nvSpPr>
        <p:spPr>
          <a:xfrm>
            <a:off x="697832" y="2714624"/>
            <a:ext cx="10615103" cy="31753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 name="Google Shape;190;p34" descr="Group success"/>
          <p:cNvPicPr preferRelativeResize="0"/>
          <p:nvPr/>
        </p:nvPicPr>
        <p:blipFill rotWithShape="1">
          <a:blip r:embed="rId3">
            <a:alphaModFix/>
          </a:blip>
          <a:srcRect/>
          <a:stretch/>
        </p:blipFill>
        <p:spPr>
          <a:xfrm>
            <a:off x="11266692" y="0"/>
            <a:ext cx="914400" cy="914400"/>
          </a:xfrm>
          <a:prstGeom prst="rect">
            <a:avLst/>
          </a:prstGeom>
          <a:noFill/>
          <a:ln>
            <a:noFill/>
          </a:ln>
        </p:spPr>
      </p:pic>
      <p:pic>
        <p:nvPicPr>
          <p:cNvPr id="191" name="Google Shape;191;p34"/>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Learning Goals">
  <p:cSld name="2. Learning Goals">
    <p:bg>
      <p:bgPr>
        <a:solidFill>
          <a:srgbClr val="F58020"/>
        </a:solidFill>
        <a:effectLst/>
      </p:bgPr>
    </p:bg>
    <p:spTree>
      <p:nvGrpSpPr>
        <p:cNvPr id="1" name="Shape 21"/>
        <p:cNvGrpSpPr/>
        <p:nvPr/>
      </p:nvGrpSpPr>
      <p:grpSpPr>
        <a:xfrm>
          <a:off x="0" y="0"/>
          <a:ext cx="0" cy="0"/>
          <a:chOff x="0" y="0"/>
          <a:chExt cx="0" cy="0"/>
        </a:xfrm>
      </p:grpSpPr>
      <p:sp>
        <p:nvSpPr>
          <p:cNvPr id="22" name="Google Shape;22;p18"/>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 name="Google Shape;23;p18"/>
          <p:cNvPicPr preferRelativeResize="0"/>
          <p:nvPr/>
        </p:nvPicPr>
        <p:blipFill rotWithShape="1">
          <a:blip r:embed="rId2">
            <a:alphaModFix/>
          </a:blip>
          <a:srcRect/>
          <a:stretch/>
        </p:blipFill>
        <p:spPr>
          <a:xfrm>
            <a:off x="11312935" y="1248778"/>
            <a:ext cx="771692" cy="771692"/>
          </a:xfrm>
          <a:prstGeom prst="rect">
            <a:avLst/>
          </a:prstGeom>
          <a:noFill/>
          <a:ln>
            <a:noFill/>
          </a:ln>
        </p:spPr>
      </p:pic>
      <p:sp>
        <p:nvSpPr>
          <p:cNvPr id="24" name="Google Shape;24;p18"/>
          <p:cNvSpPr/>
          <p:nvPr/>
        </p:nvSpPr>
        <p:spPr>
          <a:xfrm>
            <a:off x="697831" y="2646947"/>
            <a:ext cx="10756232" cy="37094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18"/>
          <p:cNvSpPr txBox="1"/>
          <p:nvPr/>
        </p:nvSpPr>
        <p:spPr>
          <a:xfrm>
            <a:off x="6713711" y="2709383"/>
            <a:ext cx="3749086" cy="384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IE" sz="1900" b="1" i="0" u="none" strike="noStrike" cap="none">
                <a:solidFill>
                  <a:schemeClr val="dk1"/>
                </a:solidFill>
                <a:latin typeface="Arial"/>
                <a:ea typeface="Arial"/>
                <a:cs typeface="Arial"/>
                <a:sym typeface="Arial"/>
              </a:rPr>
              <a:t>Wellbeing Indicators</a:t>
            </a:r>
            <a:endParaRPr sz="1900" b="0" i="0" u="none" strike="noStrike" cap="none">
              <a:solidFill>
                <a:schemeClr val="dk1"/>
              </a:solidFill>
              <a:latin typeface="Arial"/>
              <a:ea typeface="Arial"/>
              <a:cs typeface="Arial"/>
              <a:sym typeface="Arial"/>
            </a:endParaRPr>
          </a:p>
        </p:txBody>
      </p:sp>
      <p:sp>
        <p:nvSpPr>
          <p:cNvPr id="26" name="Google Shape;26;p18"/>
          <p:cNvSpPr/>
          <p:nvPr/>
        </p:nvSpPr>
        <p:spPr>
          <a:xfrm>
            <a:off x="744416" y="2720675"/>
            <a:ext cx="5586046" cy="1338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IE" sz="1900" b="1" i="0" u="none" strike="noStrike" cap="none">
                <a:solidFill>
                  <a:schemeClr val="dk1"/>
                </a:solidFill>
                <a:latin typeface="Arial"/>
                <a:ea typeface="Arial"/>
                <a:cs typeface="Arial"/>
                <a:sym typeface="Arial"/>
              </a:rPr>
              <a:t>Learning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900"/>
              <a:buFont typeface="Arial"/>
              <a:buNone/>
            </a:pPr>
            <a:r>
              <a:rPr lang="en-IE" sz="1900" b="0" i="0" u="none" strike="noStrike" cap="none">
                <a:solidFill>
                  <a:schemeClr val="dk1"/>
                </a:solidFill>
                <a:latin typeface="Arial"/>
                <a:ea typeface="Arial"/>
                <a:cs typeface="Arial"/>
                <a:sym typeface="Arial"/>
              </a:rPr>
              <a:t>At the conclusion of this lesson, I will be able to;</a:t>
            </a:r>
            <a:endParaRPr sz="1400" b="0" i="0" u="none" strike="noStrike" cap="none">
              <a:solidFill>
                <a:srgbClr val="000000"/>
              </a:solidFill>
              <a:latin typeface="Arial"/>
              <a:ea typeface="Arial"/>
              <a:cs typeface="Arial"/>
              <a:sym typeface="Arial"/>
            </a:endParaRPr>
          </a:p>
          <a:p>
            <a:pPr marL="342900" marR="0" lvl="0" indent="-222250" algn="l" rtl="0">
              <a:lnSpc>
                <a:spcPct val="100000"/>
              </a:lnSpc>
              <a:spcBef>
                <a:spcPts val="24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27" name="Google Shape;27;p18"/>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28" name="Google Shape;28;p18"/>
          <p:cNvSpPr txBox="1">
            <a:spLocks noGrp="1"/>
          </p:cNvSpPr>
          <p:nvPr>
            <p:ph type="body" idx="1"/>
          </p:nvPr>
        </p:nvSpPr>
        <p:spPr>
          <a:xfrm>
            <a:off x="849313" y="3867150"/>
            <a:ext cx="5586046" cy="2102576"/>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000"/>
              </a:spcBef>
              <a:spcAft>
                <a:spcPts val="0"/>
              </a:spcAft>
              <a:buClr>
                <a:schemeClr val="dk1"/>
              </a:buClr>
              <a:buSzPts val="1900"/>
              <a:buChar char="•"/>
              <a:defRPr sz="1900"/>
            </a:lvl1pPr>
            <a:lvl2pPr marL="914400" lvl="1" indent="-349250" algn="l">
              <a:lnSpc>
                <a:spcPct val="90000"/>
              </a:lnSpc>
              <a:spcBef>
                <a:spcPts val="500"/>
              </a:spcBef>
              <a:spcAft>
                <a:spcPts val="0"/>
              </a:spcAft>
              <a:buClr>
                <a:schemeClr val="dk1"/>
              </a:buClr>
              <a:buSzPts val="1900"/>
              <a:buChar char="•"/>
              <a:defRPr sz="1900"/>
            </a:lvl2pPr>
            <a:lvl3pPr marL="1371600" lvl="2" indent="-349250" algn="l">
              <a:lnSpc>
                <a:spcPct val="90000"/>
              </a:lnSpc>
              <a:spcBef>
                <a:spcPts val="500"/>
              </a:spcBef>
              <a:spcAft>
                <a:spcPts val="0"/>
              </a:spcAft>
              <a:buClr>
                <a:schemeClr val="dk1"/>
              </a:buClr>
              <a:buSzPts val="1900"/>
              <a:buChar char="•"/>
              <a:defRPr sz="1900"/>
            </a:lvl3pPr>
            <a:lvl4pPr marL="1828800" lvl="3" indent="-349250" algn="l">
              <a:lnSpc>
                <a:spcPct val="90000"/>
              </a:lnSpc>
              <a:spcBef>
                <a:spcPts val="500"/>
              </a:spcBef>
              <a:spcAft>
                <a:spcPts val="0"/>
              </a:spcAft>
              <a:buClr>
                <a:schemeClr val="dk1"/>
              </a:buClr>
              <a:buSzPts val="1900"/>
              <a:buChar char="•"/>
              <a:defRPr sz="1900"/>
            </a:lvl4pPr>
            <a:lvl5pPr marL="2286000" lvl="4" indent="-349250" algn="l">
              <a:lnSpc>
                <a:spcPct val="90000"/>
              </a:lnSpc>
              <a:spcBef>
                <a:spcPts val="500"/>
              </a:spcBef>
              <a:spcAft>
                <a:spcPts val="0"/>
              </a:spcAft>
              <a:buClr>
                <a:schemeClr val="dk1"/>
              </a:buClr>
              <a:buSzPts val="1900"/>
              <a:buChar char="•"/>
              <a:defRPr sz="19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8"/>
          <p:cNvSpPr txBox="1"/>
          <p:nvPr/>
        </p:nvSpPr>
        <p:spPr>
          <a:xfrm>
            <a:off x="697830" y="122503"/>
            <a:ext cx="10503570" cy="7918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Lesson Introduction</a:t>
            </a:r>
            <a:endParaRPr sz="4400" b="0" i="0" u="none" strike="noStrike" cap="none">
              <a:solidFill>
                <a:schemeClr val="dk1"/>
              </a:solidFill>
              <a:latin typeface="Arial"/>
              <a:ea typeface="Arial"/>
              <a:cs typeface="Arial"/>
              <a:sym typeface="Arial"/>
            </a:endParaRPr>
          </a:p>
        </p:txBody>
      </p:sp>
      <p:pic>
        <p:nvPicPr>
          <p:cNvPr id="30" name="Google Shape;30;p18"/>
          <p:cNvPicPr preferRelativeResize="0"/>
          <p:nvPr/>
        </p:nvPicPr>
        <p:blipFill rotWithShape="1">
          <a:blip r:embed="rId3">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 YouTube/TED Talk">
  <p:cSld name="10. YouTube/TED Talk">
    <p:bg>
      <p:bgPr>
        <a:solidFill>
          <a:schemeClr val="lt2"/>
        </a:solidFill>
        <a:effectLst/>
      </p:bgPr>
    </p:bg>
    <p:spTree>
      <p:nvGrpSpPr>
        <p:cNvPr id="1" name="Shape 31"/>
        <p:cNvGrpSpPr/>
        <p:nvPr/>
      </p:nvGrpSpPr>
      <p:grpSpPr>
        <a:xfrm>
          <a:off x="0" y="0"/>
          <a:ext cx="0" cy="0"/>
          <a:chOff x="0" y="0"/>
          <a:chExt cx="0" cy="0"/>
        </a:xfrm>
      </p:grpSpPr>
      <p:sp>
        <p:nvSpPr>
          <p:cNvPr id="32" name="Google Shape;32;p19"/>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19"/>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19"/>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35" name="Google Shape;35;p19"/>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pic>
        <p:nvPicPr>
          <p:cNvPr id="36" name="Google Shape;36;p19" descr="Presentation with media"/>
          <p:cNvPicPr preferRelativeResize="0"/>
          <p:nvPr/>
        </p:nvPicPr>
        <p:blipFill rotWithShape="1">
          <a:blip r:embed="rId3">
            <a:alphaModFix/>
          </a:blip>
          <a:srcRect/>
          <a:stretch/>
        </p:blipFill>
        <p:spPr>
          <a:xfrm>
            <a:off x="11283906" y="-12807"/>
            <a:ext cx="914400" cy="914400"/>
          </a:xfrm>
          <a:prstGeom prst="rect">
            <a:avLst/>
          </a:prstGeom>
          <a:noFill/>
          <a:ln>
            <a:noFill/>
          </a:ln>
        </p:spPr>
      </p:pic>
      <p:sp>
        <p:nvSpPr>
          <p:cNvPr id="37" name="Google Shape;37;p19"/>
          <p:cNvSpPr>
            <a:spLocks noGrp="1"/>
          </p:cNvSpPr>
          <p:nvPr>
            <p:ph type="media" idx="2"/>
          </p:nvPr>
        </p:nvSpPr>
        <p:spPr>
          <a:xfrm>
            <a:off x="697832" y="2409389"/>
            <a:ext cx="10615103" cy="335129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19"/>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pic>
        <p:nvPicPr>
          <p:cNvPr id="39" name="Google Shape;39;p19"/>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cussion">
  <p:cSld name="Discussion">
    <p:bg>
      <p:bgPr>
        <a:solidFill>
          <a:schemeClr val="lt2"/>
        </a:solidFill>
        <a:effectLst/>
      </p:bgPr>
    </p:bg>
    <p:spTree>
      <p:nvGrpSpPr>
        <p:cNvPr id="1" name="Shape 40"/>
        <p:cNvGrpSpPr/>
        <p:nvPr/>
      </p:nvGrpSpPr>
      <p:grpSpPr>
        <a:xfrm>
          <a:off x="0" y="0"/>
          <a:ext cx="0" cy="0"/>
          <a:chOff x="0" y="0"/>
          <a:chExt cx="0" cy="0"/>
        </a:xfrm>
      </p:grpSpPr>
      <p:sp>
        <p:nvSpPr>
          <p:cNvPr id="41" name="Google Shape;41;p20"/>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20"/>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0"/>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44" name="Google Shape;44;p20"/>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sp>
        <p:nvSpPr>
          <p:cNvPr id="45" name="Google Shape;45;p20"/>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46" name="Google Shape;46;p20"/>
          <p:cNvSpPr txBox="1">
            <a:spLocks noGrp="1"/>
          </p:cNvSpPr>
          <p:nvPr>
            <p:ph type="body" idx="1"/>
          </p:nvPr>
        </p:nvSpPr>
        <p:spPr>
          <a:xfrm>
            <a:off x="697832" y="2714624"/>
            <a:ext cx="10615103" cy="31753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20" descr="Users"/>
          <p:cNvPicPr preferRelativeResize="0"/>
          <p:nvPr/>
        </p:nvPicPr>
        <p:blipFill rotWithShape="1">
          <a:blip r:embed="rId3">
            <a:alphaModFix/>
          </a:blip>
          <a:srcRect/>
          <a:stretch/>
        </p:blipFill>
        <p:spPr>
          <a:xfrm>
            <a:off x="11265870" y="-17579"/>
            <a:ext cx="914400" cy="914400"/>
          </a:xfrm>
          <a:prstGeom prst="rect">
            <a:avLst/>
          </a:prstGeom>
          <a:noFill/>
          <a:ln>
            <a:noFill/>
          </a:ln>
        </p:spPr>
      </p:pic>
      <p:pic>
        <p:nvPicPr>
          <p:cNvPr id="48" name="Google Shape;48;p20"/>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 Journal Activity">
  <p:cSld name="11. Journal Activity">
    <p:bg>
      <p:bgPr>
        <a:solidFill>
          <a:schemeClr val="lt2"/>
        </a:solidFill>
        <a:effectLst/>
      </p:bgPr>
    </p:bg>
    <p:spTree>
      <p:nvGrpSpPr>
        <p:cNvPr id="1" name="Shape 49"/>
        <p:cNvGrpSpPr/>
        <p:nvPr/>
      </p:nvGrpSpPr>
      <p:grpSpPr>
        <a:xfrm>
          <a:off x="0" y="0"/>
          <a:ext cx="0" cy="0"/>
          <a:chOff x="0" y="0"/>
          <a:chExt cx="0" cy="0"/>
        </a:xfrm>
      </p:grpSpPr>
      <p:sp>
        <p:nvSpPr>
          <p:cNvPr id="50" name="Google Shape;50;p21"/>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1" name="Google Shape;51;p21"/>
          <p:cNvPicPr preferRelativeResize="0"/>
          <p:nvPr/>
        </p:nvPicPr>
        <p:blipFill rotWithShape="1">
          <a:blip r:embed="rId2">
            <a:alphaModFix/>
          </a:blip>
          <a:srcRect/>
          <a:stretch/>
        </p:blipFill>
        <p:spPr>
          <a:xfrm>
            <a:off x="11312935" y="6031788"/>
            <a:ext cx="771692" cy="771692"/>
          </a:xfrm>
          <a:prstGeom prst="rect">
            <a:avLst/>
          </a:prstGeom>
          <a:noFill/>
          <a:ln>
            <a:noFill/>
          </a:ln>
        </p:spPr>
      </p:pic>
      <p:pic>
        <p:nvPicPr>
          <p:cNvPr id="52" name="Google Shape;52;p21" descr="Pencil"/>
          <p:cNvPicPr preferRelativeResize="0"/>
          <p:nvPr/>
        </p:nvPicPr>
        <p:blipFill rotWithShape="1">
          <a:blip r:embed="rId3">
            <a:alphaModFix/>
          </a:blip>
          <a:srcRect/>
          <a:stretch/>
        </p:blipFill>
        <p:spPr>
          <a:xfrm>
            <a:off x="11301046" y="17589"/>
            <a:ext cx="914400" cy="914400"/>
          </a:xfrm>
          <a:prstGeom prst="rect">
            <a:avLst/>
          </a:prstGeom>
          <a:noFill/>
          <a:ln>
            <a:noFill/>
          </a:ln>
        </p:spPr>
      </p:pic>
      <p:sp>
        <p:nvSpPr>
          <p:cNvPr id="53" name="Google Shape;53;p21"/>
          <p:cNvSpPr/>
          <p:nvPr/>
        </p:nvSpPr>
        <p:spPr>
          <a:xfrm>
            <a:off x="697831" y="3192674"/>
            <a:ext cx="10756232" cy="21656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 name="Google Shape;54;p21"/>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sp>
        <p:nvSpPr>
          <p:cNvPr id="55" name="Google Shape;55;p21"/>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56" name="Google Shape;56;p21"/>
          <p:cNvSpPr txBox="1"/>
          <p:nvPr/>
        </p:nvSpPr>
        <p:spPr>
          <a:xfrm>
            <a:off x="697831" y="122503"/>
            <a:ext cx="532598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Journal Activity</a:t>
            </a:r>
            <a:endParaRPr sz="4400" b="0" i="0" u="none" strike="noStrike" cap="none">
              <a:solidFill>
                <a:schemeClr val="dk1"/>
              </a:solidFill>
              <a:latin typeface="Arial"/>
              <a:ea typeface="Arial"/>
              <a:cs typeface="Arial"/>
              <a:sym typeface="Arial"/>
            </a:endParaRPr>
          </a:p>
        </p:txBody>
      </p:sp>
      <p:pic>
        <p:nvPicPr>
          <p:cNvPr id="57" name="Google Shape;57;p21"/>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 Discussion">
  <p:cSld name="4. Discussion">
    <p:bg>
      <p:bgPr>
        <a:solidFill>
          <a:schemeClr val="lt2"/>
        </a:solidFill>
        <a:effectLst/>
      </p:bgPr>
    </p:bg>
    <p:spTree>
      <p:nvGrpSpPr>
        <p:cNvPr id="1" name="Shape 58"/>
        <p:cNvGrpSpPr/>
        <p:nvPr/>
      </p:nvGrpSpPr>
      <p:grpSpPr>
        <a:xfrm>
          <a:off x="0" y="0"/>
          <a:ext cx="0" cy="0"/>
          <a:chOff x="0" y="0"/>
          <a:chExt cx="0" cy="0"/>
        </a:xfrm>
      </p:grpSpPr>
      <p:sp>
        <p:nvSpPr>
          <p:cNvPr id="59" name="Google Shape;59;p22"/>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0" name="Google Shape;60;p22"/>
          <p:cNvPicPr preferRelativeResize="0"/>
          <p:nvPr/>
        </p:nvPicPr>
        <p:blipFill rotWithShape="1">
          <a:blip r:embed="rId2">
            <a:alphaModFix/>
          </a:blip>
          <a:srcRect/>
          <a:stretch/>
        </p:blipFill>
        <p:spPr>
          <a:xfrm>
            <a:off x="11312935" y="6031788"/>
            <a:ext cx="771692" cy="771692"/>
          </a:xfrm>
          <a:prstGeom prst="rect">
            <a:avLst/>
          </a:prstGeom>
          <a:noFill/>
          <a:ln>
            <a:noFill/>
          </a:ln>
        </p:spPr>
      </p:pic>
      <p:pic>
        <p:nvPicPr>
          <p:cNvPr id="61" name="Google Shape;61;p22" descr="Users"/>
          <p:cNvPicPr preferRelativeResize="0"/>
          <p:nvPr/>
        </p:nvPicPr>
        <p:blipFill rotWithShape="1">
          <a:blip r:embed="rId3">
            <a:alphaModFix/>
          </a:blip>
          <a:srcRect/>
          <a:stretch/>
        </p:blipFill>
        <p:spPr>
          <a:xfrm>
            <a:off x="11265870" y="-17579"/>
            <a:ext cx="914400" cy="914400"/>
          </a:xfrm>
          <a:prstGeom prst="rect">
            <a:avLst/>
          </a:prstGeom>
          <a:noFill/>
          <a:ln>
            <a:noFill/>
          </a:ln>
        </p:spPr>
      </p:pic>
      <p:cxnSp>
        <p:nvCxnSpPr>
          <p:cNvPr id="62" name="Google Shape;62;p22"/>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sp>
        <p:nvSpPr>
          <p:cNvPr id="63" name="Google Shape;63;p22"/>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64" name="Google Shape;64;p22"/>
          <p:cNvSpPr txBox="1"/>
          <p:nvPr/>
        </p:nvSpPr>
        <p:spPr>
          <a:xfrm>
            <a:off x="697830" y="122503"/>
            <a:ext cx="10503570" cy="7918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Student Feedback</a:t>
            </a:r>
            <a:endParaRPr sz="4400" b="0" i="0" u="none" strike="noStrike" cap="none">
              <a:solidFill>
                <a:schemeClr val="dk1"/>
              </a:solidFill>
              <a:latin typeface="Arial"/>
              <a:ea typeface="Arial"/>
              <a:cs typeface="Arial"/>
              <a:sym typeface="Arial"/>
            </a:endParaRPr>
          </a:p>
        </p:txBody>
      </p:sp>
      <p:pic>
        <p:nvPicPr>
          <p:cNvPr id="65" name="Google Shape;65;p22" descr="Group, Team, Feedback, Confirming, Balloons, Clouds"/>
          <p:cNvPicPr preferRelativeResize="0"/>
          <p:nvPr/>
        </p:nvPicPr>
        <p:blipFill rotWithShape="1">
          <a:blip r:embed="rId4">
            <a:alphaModFix/>
          </a:blip>
          <a:srcRect/>
          <a:stretch/>
        </p:blipFill>
        <p:spPr>
          <a:xfrm>
            <a:off x="2274085" y="2592464"/>
            <a:ext cx="7351059" cy="3300845"/>
          </a:xfrm>
          <a:prstGeom prst="rect">
            <a:avLst/>
          </a:prstGeom>
          <a:noFill/>
          <a:ln w="38100" cap="flat" cmpd="sng">
            <a:solidFill>
              <a:srgbClr val="EF3F37"/>
            </a:solidFill>
            <a:prstDash val="solid"/>
            <a:round/>
            <a:headEnd type="none" w="sm" len="sm"/>
            <a:tailEnd type="none" w="sm" len="sm"/>
          </a:ln>
        </p:spPr>
      </p:pic>
      <p:pic>
        <p:nvPicPr>
          <p:cNvPr id="66" name="Google Shape;66;p22"/>
          <p:cNvPicPr preferRelativeResize="0"/>
          <p:nvPr/>
        </p:nvPicPr>
        <p:blipFill rotWithShape="1">
          <a:blip r:embed="rId5">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 Lesson Review 1">
  <p:cSld name="12. Lesson Review 1">
    <p:bg>
      <p:bgPr>
        <a:solidFill>
          <a:srgbClr val="F58020"/>
        </a:solidFill>
        <a:effectLst/>
      </p:bgPr>
    </p:bg>
    <p:spTree>
      <p:nvGrpSpPr>
        <p:cNvPr id="1" name="Shape 67"/>
        <p:cNvGrpSpPr/>
        <p:nvPr/>
      </p:nvGrpSpPr>
      <p:grpSpPr>
        <a:xfrm>
          <a:off x="0" y="0"/>
          <a:ext cx="0" cy="0"/>
          <a:chOff x="0" y="0"/>
          <a:chExt cx="0" cy="0"/>
        </a:xfrm>
      </p:grpSpPr>
      <p:sp>
        <p:nvSpPr>
          <p:cNvPr id="68" name="Google Shape;68;p23"/>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9" name="Google Shape;69;p23"/>
          <p:cNvPicPr preferRelativeResize="0"/>
          <p:nvPr/>
        </p:nvPicPr>
        <p:blipFill rotWithShape="1">
          <a:blip r:embed="rId2">
            <a:alphaModFix/>
          </a:blip>
          <a:srcRect/>
          <a:stretch/>
        </p:blipFill>
        <p:spPr>
          <a:xfrm>
            <a:off x="11312935" y="1248778"/>
            <a:ext cx="771692" cy="771692"/>
          </a:xfrm>
          <a:prstGeom prst="rect">
            <a:avLst/>
          </a:prstGeom>
          <a:noFill/>
          <a:ln>
            <a:noFill/>
          </a:ln>
        </p:spPr>
      </p:pic>
      <p:sp>
        <p:nvSpPr>
          <p:cNvPr id="70" name="Google Shape;70;p23"/>
          <p:cNvSpPr/>
          <p:nvPr/>
        </p:nvSpPr>
        <p:spPr>
          <a:xfrm>
            <a:off x="697831" y="2646947"/>
            <a:ext cx="10756232" cy="37094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23"/>
          <p:cNvSpPr txBox="1"/>
          <p:nvPr/>
        </p:nvSpPr>
        <p:spPr>
          <a:xfrm>
            <a:off x="770019" y="2850063"/>
            <a:ext cx="5736289" cy="1338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IE" sz="1900" b="1" i="0" u="none" strike="noStrike" cap="none">
                <a:solidFill>
                  <a:schemeClr val="dk1"/>
                </a:solidFill>
                <a:latin typeface="Arial"/>
                <a:ea typeface="Arial"/>
                <a:cs typeface="Arial"/>
                <a:sym typeface="Arial"/>
              </a:rPr>
              <a:t>Learning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900"/>
              <a:buFont typeface="Arial"/>
              <a:buNone/>
            </a:pPr>
            <a:r>
              <a:rPr lang="en-IE" sz="1900" b="0" i="0" u="none" strike="noStrike" cap="none">
                <a:solidFill>
                  <a:schemeClr val="dk1"/>
                </a:solidFill>
                <a:latin typeface="Arial"/>
                <a:ea typeface="Arial"/>
                <a:cs typeface="Arial"/>
                <a:sym typeface="Arial"/>
              </a:rPr>
              <a:t>At the conclusion of this lesson, I will be able to;</a:t>
            </a:r>
            <a:endParaRPr sz="1400" b="0" i="0" u="none" strike="noStrike" cap="none">
              <a:solidFill>
                <a:srgbClr val="000000"/>
              </a:solidFill>
              <a:latin typeface="Arial"/>
              <a:ea typeface="Arial"/>
              <a:cs typeface="Arial"/>
              <a:sym typeface="Arial"/>
            </a:endParaRPr>
          </a:p>
          <a:p>
            <a:pPr marL="342900" marR="0" lvl="0" indent="-222250" algn="l" rtl="0">
              <a:lnSpc>
                <a:spcPct val="100000"/>
              </a:lnSpc>
              <a:spcBef>
                <a:spcPts val="24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72" name="Google Shape;72;p23"/>
          <p:cNvSpPr txBox="1"/>
          <p:nvPr/>
        </p:nvSpPr>
        <p:spPr>
          <a:xfrm>
            <a:off x="6713710" y="2850063"/>
            <a:ext cx="4522859" cy="21390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IE" sz="1900" b="1" i="0" u="none" strike="noStrike" cap="none">
                <a:solidFill>
                  <a:schemeClr val="dk1"/>
                </a:solidFill>
                <a:latin typeface="Arial"/>
                <a:ea typeface="Arial"/>
                <a:cs typeface="Arial"/>
                <a:sym typeface="Arial"/>
              </a:rPr>
              <a:t>3, 2, 1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IE" sz="1900" b="1" i="0" u="none" strike="noStrike" cap="none">
                <a:solidFill>
                  <a:schemeClr val="dk1"/>
                </a:solidFill>
                <a:latin typeface="Arial"/>
                <a:ea typeface="Arial"/>
                <a:cs typeface="Arial"/>
                <a:sym typeface="Arial"/>
              </a:rPr>
              <a:t>Three</a:t>
            </a:r>
            <a:r>
              <a:rPr lang="en-IE" sz="1900" b="0" i="0" u="none" strike="noStrike" cap="none">
                <a:solidFill>
                  <a:schemeClr val="dk1"/>
                </a:solidFill>
                <a:latin typeface="Arial"/>
                <a:ea typeface="Arial"/>
                <a:cs typeface="Arial"/>
                <a:sym typeface="Arial"/>
              </a:rPr>
              <a:t> things I learned today.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IE" sz="1900" b="1" i="0" u="none" strike="noStrike" cap="none">
                <a:solidFill>
                  <a:schemeClr val="dk1"/>
                </a:solidFill>
                <a:latin typeface="Arial"/>
                <a:ea typeface="Arial"/>
                <a:cs typeface="Arial"/>
                <a:sym typeface="Arial"/>
              </a:rPr>
              <a:t>Two</a:t>
            </a:r>
            <a:r>
              <a:rPr lang="en-IE" sz="1900" b="0" i="0" u="none" strike="noStrike" cap="none">
                <a:solidFill>
                  <a:schemeClr val="dk1"/>
                </a:solidFill>
                <a:latin typeface="Arial"/>
                <a:ea typeface="Arial"/>
                <a:cs typeface="Arial"/>
                <a:sym typeface="Arial"/>
              </a:rPr>
              <a:t> things I will change or improve.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IE" sz="1900" b="1" i="0" u="none" strike="noStrike" cap="none">
                <a:solidFill>
                  <a:schemeClr val="dk1"/>
                </a:solidFill>
                <a:latin typeface="Arial"/>
                <a:ea typeface="Arial"/>
                <a:cs typeface="Arial"/>
                <a:sym typeface="Arial"/>
              </a:rPr>
              <a:t>One</a:t>
            </a:r>
            <a:r>
              <a:rPr lang="en-IE" sz="1900" b="0" i="0" u="none" strike="noStrike" cap="none">
                <a:solidFill>
                  <a:schemeClr val="dk1"/>
                </a:solidFill>
                <a:latin typeface="Arial"/>
                <a:ea typeface="Arial"/>
                <a:cs typeface="Arial"/>
                <a:sym typeface="Arial"/>
              </a:rPr>
              <a:t> thing I want to know more about.</a:t>
            </a:r>
            <a:endParaRPr sz="1400" b="0" i="0" u="none" strike="noStrike" cap="none">
              <a:solidFill>
                <a:srgbClr val="000000"/>
              </a:solidFill>
              <a:latin typeface="Arial"/>
              <a:ea typeface="Arial"/>
              <a:cs typeface="Arial"/>
              <a:sym typeface="Arial"/>
            </a:endParaRPr>
          </a:p>
        </p:txBody>
      </p:sp>
      <p:sp>
        <p:nvSpPr>
          <p:cNvPr id="73" name="Google Shape;73;p23"/>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sp>
        <p:nvSpPr>
          <p:cNvPr id="74" name="Google Shape;74;p23"/>
          <p:cNvSpPr txBox="1">
            <a:spLocks noGrp="1"/>
          </p:cNvSpPr>
          <p:nvPr>
            <p:ph type="body" idx="1"/>
          </p:nvPr>
        </p:nvSpPr>
        <p:spPr>
          <a:xfrm>
            <a:off x="862149" y="4049487"/>
            <a:ext cx="5612327" cy="197249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000"/>
              </a:spcBef>
              <a:spcAft>
                <a:spcPts val="0"/>
              </a:spcAft>
              <a:buClr>
                <a:schemeClr val="dk1"/>
              </a:buClr>
              <a:buSzPts val="1900"/>
              <a:buChar char="•"/>
              <a:defRPr sz="1900"/>
            </a:lvl1pPr>
            <a:lvl2pPr marL="914400" lvl="1" indent="-349250" algn="l">
              <a:lnSpc>
                <a:spcPct val="90000"/>
              </a:lnSpc>
              <a:spcBef>
                <a:spcPts val="500"/>
              </a:spcBef>
              <a:spcAft>
                <a:spcPts val="0"/>
              </a:spcAft>
              <a:buClr>
                <a:schemeClr val="dk1"/>
              </a:buClr>
              <a:buSzPts val="1900"/>
              <a:buChar char="•"/>
              <a:defRPr sz="1900"/>
            </a:lvl2pPr>
            <a:lvl3pPr marL="1371600" lvl="2" indent="-349250" algn="l">
              <a:lnSpc>
                <a:spcPct val="90000"/>
              </a:lnSpc>
              <a:spcBef>
                <a:spcPts val="500"/>
              </a:spcBef>
              <a:spcAft>
                <a:spcPts val="0"/>
              </a:spcAft>
              <a:buClr>
                <a:schemeClr val="dk1"/>
              </a:buClr>
              <a:buSzPts val="1900"/>
              <a:buChar char="•"/>
              <a:defRPr sz="1900"/>
            </a:lvl3pPr>
            <a:lvl4pPr marL="1828800" lvl="3" indent="-349250" algn="l">
              <a:lnSpc>
                <a:spcPct val="90000"/>
              </a:lnSpc>
              <a:spcBef>
                <a:spcPts val="500"/>
              </a:spcBef>
              <a:spcAft>
                <a:spcPts val="0"/>
              </a:spcAft>
              <a:buClr>
                <a:schemeClr val="dk1"/>
              </a:buClr>
              <a:buSzPts val="1900"/>
              <a:buChar char="•"/>
              <a:defRPr sz="1900"/>
            </a:lvl4pPr>
            <a:lvl5pPr marL="2286000" lvl="4" indent="-349250" algn="l">
              <a:lnSpc>
                <a:spcPct val="90000"/>
              </a:lnSpc>
              <a:spcBef>
                <a:spcPts val="500"/>
              </a:spcBef>
              <a:spcAft>
                <a:spcPts val="0"/>
              </a:spcAft>
              <a:buClr>
                <a:schemeClr val="dk1"/>
              </a:buClr>
              <a:buSzPts val="1900"/>
              <a:buChar char="•"/>
              <a:defRPr sz="19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 name="Google Shape;75;p23" descr="Bullseye"/>
          <p:cNvPicPr preferRelativeResize="0"/>
          <p:nvPr/>
        </p:nvPicPr>
        <p:blipFill rotWithShape="1">
          <a:blip r:embed="rId3">
            <a:alphaModFix/>
          </a:blip>
          <a:srcRect/>
          <a:stretch/>
        </p:blipFill>
        <p:spPr>
          <a:xfrm>
            <a:off x="2804983" y="2792214"/>
            <a:ext cx="457200" cy="457200"/>
          </a:xfrm>
          <a:prstGeom prst="rect">
            <a:avLst/>
          </a:prstGeom>
          <a:noFill/>
          <a:ln>
            <a:noFill/>
          </a:ln>
        </p:spPr>
      </p:pic>
      <p:sp>
        <p:nvSpPr>
          <p:cNvPr id="76" name="Google Shape;76;p23"/>
          <p:cNvSpPr txBox="1"/>
          <p:nvPr/>
        </p:nvSpPr>
        <p:spPr>
          <a:xfrm>
            <a:off x="697831" y="122503"/>
            <a:ext cx="532598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Lesson Review</a:t>
            </a:r>
            <a:endParaRPr sz="4400" b="0" i="0" u="none" strike="noStrike" cap="none">
              <a:solidFill>
                <a:schemeClr val="dk1"/>
              </a:solidFill>
              <a:latin typeface="Arial"/>
              <a:ea typeface="Arial"/>
              <a:cs typeface="Arial"/>
              <a:sym typeface="Arial"/>
            </a:endParaRPr>
          </a:p>
        </p:txBody>
      </p:sp>
      <p:pic>
        <p:nvPicPr>
          <p:cNvPr id="77" name="Google Shape;77;p23"/>
          <p:cNvPicPr preferRelativeResize="0"/>
          <p:nvPr/>
        </p:nvPicPr>
        <p:blipFill rotWithShape="1">
          <a:blip r:embed="rId4">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3. Lesson Review 2">
  <p:cSld name="13. Lesson Review 2">
    <p:bg>
      <p:bgPr>
        <a:solidFill>
          <a:srgbClr val="F58020"/>
        </a:solidFill>
        <a:effectLst/>
      </p:bgPr>
    </p:bg>
    <p:spTree>
      <p:nvGrpSpPr>
        <p:cNvPr id="1" name="Shape 78"/>
        <p:cNvGrpSpPr/>
        <p:nvPr/>
      </p:nvGrpSpPr>
      <p:grpSpPr>
        <a:xfrm>
          <a:off x="0" y="0"/>
          <a:ext cx="0" cy="0"/>
          <a:chOff x="0" y="0"/>
          <a:chExt cx="0" cy="0"/>
        </a:xfrm>
      </p:grpSpPr>
      <p:sp>
        <p:nvSpPr>
          <p:cNvPr id="79" name="Google Shape;79;p24"/>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0" name="Google Shape;80;p24"/>
          <p:cNvPicPr preferRelativeResize="0"/>
          <p:nvPr/>
        </p:nvPicPr>
        <p:blipFill rotWithShape="1">
          <a:blip r:embed="rId2">
            <a:alphaModFix/>
          </a:blip>
          <a:srcRect/>
          <a:stretch/>
        </p:blipFill>
        <p:spPr>
          <a:xfrm>
            <a:off x="11312935" y="1248778"/>
            <a:ext cx="771692" cy="771692"/>
          </a:xfrm>
          <a:prstGeom prst="rect">
            <a:avLst/>
          </a:prstGeom>
          <a:noFill/>
          <a:ln>
            <a:noFill/>
          </a:ln>
        </p:spPr>
      </p:pic>
      <p:sp>
        <p:nvSpPr>
          <p:cNvPr id="81" name="Google Shape;81;p24"/>
          <p:cNvSpPr/>
          <p:nvPr/>
        </p:nvSpPr>
        <p:spPr>
          <a:xfrm>
            <a:off x="697831" y="2646947"/>
            <a:ext cx="10756232" cy="37094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24"/>
          <p:cNvSpPr txBox="1"/>
          <p:nvPr/>
        </p:nvSpPr>
        <p:spPr>
          <a:xfrm>
            <a:off x="770019" y="2850063"/>
            <a:ext cx="5325981" cy="131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IE" sz="1900" b="1" i="0" u="none" strike="noStrike" cap="none">
                <a:solidFill>
                  <a:schemeClr val="dk1"/>
                </a:solidFill>
                <a:latin typeface="Arial"/>
                <a:ea typeface="Arial"/>
                <a:cs typeface="Arial"/>
                <a:sym typeface="Arial"/>
              </a:rPr>
              <a:t>Traffic Lights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9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1900"/>
              <a:buFont typeface="Arial"/>
              <a:buNone/>
            </a:pPr>
            <a:r>
              <a:rPr lang="en-IE" sz="1900" b="0" i="0" u="none" strike="noStrike" cap="none">
                <a:solidFill>
                  <a:schemeClr val="dk1"/>
                </a:solidFill>
                <a:latin typeface="Arial"/>
                <a:ea typeface="Arial"/>
                <a:cs typeface="Arial"/>
                <a:sym typeface="Arial"/>
              </a:rPr>
              <a:t>Colour the traffic light which best represents your understanding of today’s lesson</a:t>
            </a:r>
            <a:endParaRPr sz="1400" b="0" i="0" u="none" strike="noStrike" cap="none">
              <a:solidFill>
                <a:srgbClr val="000000"/>
              </a:solidFill>
              <a:latin typeface="Arial"/>
              <a:ea typeface="Arial"/>
              <a:cs typeface="Arial"/>
              <a:sym typeface="Arial"/>
            </a:endParaRPr>
          </a:p>
        </p:txBody>
      </p:sp>
      <p:sp>
        <p:nvSpPr>
          <p:cNvPr id="83" name="Google Shape;83;p24"/>
          <p:cNvSpPr txBox="1"/>
          <p:nvPr/>
        </p:nvSpPr>
        <p:spPr>
          <a:xfrm>
            <a:off x="6412526" y="2850063"/>
            <a:ext cx="5216935" cy="1585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IE" sz="1900" b="1" i="0" u="none" strike="noStrike" cap="none">
                <a:solidFill>
                  <a:schemeClr val="dk1"/>
                </a:solidFill>
                <a:latin typeface="Arial"/>
                <a:ea typeface="Arial"/>
                <a:cs typeface="Arial"/>
                <a:sym typeface="Arial"/>
              </a:rPr>
              <a:t>Indicators of Wellbeing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Arial"/>
              <a:buNone/>
            </a:pPr>
            <a:r>
              <a:rPr lang="en-IE" sz="1900" b="0" i="0" u="none" strike="noStrike" cap="none">
                <a:solidFill>
                  <a:schemeClr val="dk1"/>
                </a:solidFill>
                <a:latin typeface="Arial"/>
                <a:ea typeface="Arial"/>
                <a:cs typeface="Arial"/>
                <a:sym typeface="Arial"/>
              </a:rPr>
              <a:t>Tick the appropriate Indicators of Wellbeing you identified in today’s lesson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84" name="Google Shape;84;p24"/>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pic>
        <p:nvPicPr>
          <p:cNvPr id="85" name="Google Shape;85;p24" descr="Traffic light"/>
          <p:cNvPicPr preferRelativeResize="0"/>
          <p:nvPr/>
        </p:nvPicPr>
        <p:blipFill rotWithShape="1">
          <a:blip r:embed="rId3">
            <a:alphaModFix/>
          </a:blip>
          <a:srcRect l="30152" t="11592" r="30382" b="8942"/>
          <a:stretch/>
        </p:blipFill>
        <p:spPr>
          <a:xfrm>
            <a:off x="755970" y="4278434"/>
            <a:ext cx="967319" cy="1947706"/>
          </a:xfrm>
          <a:prstGeom prst="rect">
            <a:avLst/>
          </a:prstGeom>
          <a:noFill/>
          <a:ln>
            <a:noFill/>
          </a:ln>
        </p:spPr>
      </p:pic>
      <p:sp>
        <p:nvSpPr>
          <p:cNvPr id="86" name="Google Shape;86;p24"/>
          <p:cNvSpPr txBox="1"/>
          <p:nvPr/>
        </p:nvSpPr>
        <p:spPr>
          <a:xfrm>
            <a:off x="1767470" y="4387677"/>
            <a:ext cx="4117940" cy="159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IE" sz="1200" b="1" i="0" u="none" strike="noStrike" cap="none">
                <a:solidFill>
                  <a:schemeClr val="dk1"/>
                </a:solidFill>
                <a:latin typeface="Arial"/>
                <a:ea typeface="Arial"/>
                <a:cs typeface="Arial"/>
                <a:sym typeface="Arial"/>
              </a:rPr>
              <a:t>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60"/>
              </a:spcBef>
              <a:spcAft>
                <a:spcPts val="0"/>
              </a:spcAft>
              <a:buClr>
                <a:srgbClr val="000000"/>
              </a:buClr>
              <a:buSzPts val="1200"/>
              <a:buFont typeface="Arial"/>
              <a:buNone/>
            </a:pPr>
            <a:r>
              <a:rPr lang="en-IE" sz="1200" b="0" i="0" u="none" strike="noStrike" cap="none">
                <a:solidFill>
                  <a:schemeClr val="dk1"/>
                </a:solidFill>
                <a:latin typeface="Arial"/>
                <a:ea typeface="Arial"/>
                <a:cs typeface="Arial"/>
                <a:sym typeface="Arial"/>
              </a:rPr>
              <a:t>I don’t understand at all and need help.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6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a:p>
            <a:pPr marL="0" marR="0" lvl="0" indent="0" algn="l" rtl="0">
              <a:lnSpc>
                <a:spcPct val="100000"/>
              </a:lnSpc>
              <a:spcBef>
                <a:spcPts val="260"/>
              </a:spcBef>
              <a:spcAft>
                <a:spcPts val="0"/>
              </a:spcAft>
              <a:buClr>
                <a:srgbClr val="000000"/>
              </a:buClr>
              <a:buSzPts val="1200"/>
              <a:buFont typeface="Arial"/>
              <a:buNone/>
            </a:pPr>
            <a:r>
              <a:rPr lang="en-IE" sz="1200" b="1" i="0" u="none" strike="noStrike" cap="none">
                <a:solidFill>
                  <a:schemeClr val="dk1"/>
                </a:solidFill>
                <a:latin typeface="Arial"/>
                <a:ea typeface="Arial"/>
                <a:cs typeface="Arial"/>
                <a:sym typeface="Arial"/>
              </a:rPr>
              <a:t>Orange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60"/>
              </a:spcBef>
              <a:spcAft>
                <a:spcPts val="0"/>
              </a:spcAft>
              <a:buClr>
                <a:srgbClr val="000000"/>
              </a:buClr>
              <a:buSzPts val="1200"/>
              <a:buFont typeface="Arial"/>
              <a:buNone/>
            </a:pPr>
            <a:r>
              <a:rPr lang="en-IE" sz="1200" b="0" i="0" u="none" strike="noStrike" cap="none">
                <a:solidFill>
                  <a:schemeClr val="dk1"/>
                </a:solidFill>
                <a:latin typeface="Arial"/>
                <a:ea typeface="Arial"/>
                <a:cs typeface="Arial"/>
                <a:sym typeface="Arial"/>
              </a:rPr>
              <a:t>I need some support and don’t fully understand some aspects of what we learned today.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6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a:p>
            <a:pPr marL="0" marR="0" lvl="0" indent="0" algn="l" rtl="0">
              <a:lnSpc>
                <a:spcPct val="100000"/>
              </a:lnSpc>
              <a:spcBef>
                <a:spcPts val="260"/>
              </a:spcBef>
              <a:spcAft>
                <a:spcPts val="0"/>
              </a:spcAft>
              <a:buClr>
                <a:srgbClr val="000000"/>
              </a:buClr>
              <a:buSzPts val="1200"/>
              <a:buFont typeface="Arial"/>
              <a:buNone/>
            </a:pPr>
            <a:r>
              <a:rPr lang="en-IE" sz="1200" b="1" i="0" u="none" strike="noStrike" cap="none">
                <a:solidFill>
                  <a:schemeClr val="dk1"/>
                </a:solidFill>
                <a:latin typeface="Arial"/>
                <a:ea typeface="Arial"/>
                <a:cs typeface="Arial"/>
                <a:sym typeface="Arial"/>
              </a:rPr>
              <a:t>Green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60"/>
              </a:spcBef>
              <a:spcAft>
                <a:spcPts val="0"/>
              </a:spcAft>
              <a:buClr>
                <a:srgbClr val="000000"/>
              </a:buClr>
              <a:buSzPts val="1200"/>
              <a:buFont typeface="Arial"/>
              <a:buNone/>
            </a:pPr>
            <a:r>
              <a:rPr lang="en-IE" sz="1200" b="0" i="0" u="none" strike="noStrike" cap="none">
                <a:solidFill>
                  <a:schemeClr val="dk1"/>
                </a:solidFill>
                <a:latin typeface="Arial"/>
                <a:ea typeface="Arial"/>
                <a:cs typeface="Arial"/>
                <a:sym typeface="Arial"/>
              </a:rPr>
              <a:t>I am happy that I understand this lesson very well.</a:t>
            </a:r>
            <a:endParaRPr sz="1400" b="0" i="0" u="none" strike="noStrike" cap="none">
              <a:solidFill>
                <a:srgbClr val="000000"/>
              </a:solidFill>
              <a:latin typeface="Arial"/>
              <a:ea typeface="Arial"/>
              <a:cs typeface="Arial"/>
              <a:sym typeface="Arial"/>
            </a:endParaRPr>
          </a:p>
        </p:txBody>
      </p:sp>
      <p:grpSp>
        <p:nvGrpSpPr>
          <p:cNvPr id="87" name="Google Shape;87;p24"/>
          <p:cNvGrpSpPr/>
          <p:nvPr/>
        </p:nvGrpSpPr>
        <p:grpSpPr>
          <a:xfrm>
            <a:off x="6636374" y="4163243"/>
            <a:ext cx="3853075" cy="1979619"/>
            <a:chOff x="6636374" y="4163243"/>
            <a:chExt cx="3853075" cy="1979619"/>
          </a:xfrm>
        </p:grpSpPr>
        <p:sp>
          <p:nvSpPr>
            <p:cNvPr id="88" name="Google Shape;88;p24"/>
            <p:cNvSpPr txBox="1"/>
            <p:nvPr/>
          </p:nvSpPr>
          <p:spPr>
            <a:xfrm>
              <a:off x="6636374" y="4819488"/>
              <a:ext cx="11916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Arial"/>
                  <a:ea typeface="Arial"/>
                  <a:cs typeface="Arial"/>
                  <a:sym typeface="Arial"/>
                </a:rPr>
                <a:t>Responsible</a:t>
              </a:r>
              <a:endParaRPr sz="1400" b="0" i="0" u="none" strike="noStrike" cap="none">
                <a:solidFill>
                  <a:srgbClr val="000000"/>
                </a:solidFill>
                <a:latin typeface="Arial"/>
                <a:ea typeface="Arial"/>
                <a:cs typeface="Arial"/>
                <a:sym typeface="Arial"/>
              </a:endParaRPr>
            </a:p>
          </p:txBody>
        </p:sp>
        <p:sp>
          <p:nvSpPr>
            <p:cNvPr id="89" name="Google Shape;89;p24"/>
            <p:cNvSpPr txBox="1"/>
            <p:nvPr/>
          </p:nvSpPr>
          <p:spPr>
            <a:xfrm>
              <a:off x="8015882" y="4825241"/>
              <a:ext cx="1093827" cy="3058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Arial"/>
                  <a:ea typeface="Arial"/>
                  <a:cs typeface="Arial"/>
                  <a:sym typeface="Arial"/>
                </a:rPr>
                <a:t>Active</a:t>
              </a:r>
              <a:endParaRPr sz="1400" b="0" i="0" u="none" strike="noStrike" cap="none">
                <a:solidFill>
                  <a:srgbClr val="000000"/>
                </a:solidFill>
                <a:latin typeface="Arial"/>
                <a:ea typeface="Arial"/>
                <a:cs typeface="Arial"/>
                <a:sym typeface="Arial"/>
              </a:endParaRPr>
            </a:p>
          </p:txBody>
        </p:sp>
        <p:sp>
          <p:nvSpPr>
            <p:cNvPr id="90" name="Google Shape;90;p24"/>
            <p:cNvSpPr txBox="1"/>
            <p:nvPr/>
          </p:nvSpPr>
          <p:spPr>
            <a:xfrm>
              <a:off x="9385543" y="4825241"/>
              <a:ext cx="1093827" cy="3058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Arial"/>
                  <a:ea typeface="Arial"/>
                  <a:cs typeface="Arial"/>
                  <a:sym typeface="Arial"/>
                </a:rPr>
                <a:t>Respected</a:t>
              </a:r>
              <a:endParaRPr sz="1400" b="0" i="0" u="none" strike="noStrike" cap="none">
                <a:solidFill>
                  <a:srgbClr val="000000"/>
                </a:solidFill>
                <a:latin typeface="Arial"/>
                <a:ea typeface="Arial"/>
                <a:cs typeface="Arial"/>
                <a:sym typeface="Arial"/>
              </a:endParaRPr>
            </a:p>
          </p:txBody>
        </p:sp>
        <p:sp>
          <p:nvSpPr>
            <p:cNvPr id="91" name="Google Shape;91;p24"/>
            <p:cNvSpPr txBox="1"/>
            <p:nvPr/>
          </p:nvSpPr>
          <p:spPr>
            <a:xfrm>
              <a:off x="6669627" y="5837008"/>
              <a:ext cx="1093827" cy="3058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Arial"/>
                  <a:ea typeface="Arial"/>
                  <a:cs typeface="Arial"/>
                  <a:sym typeface="Arial"/>
                </a:rPr>
                <a:t>Connected</a:t>
              </a:r>
              <a:endParaRPr sz="1400" b="0" i="0" u="none" strike="noStrike" cap="none">
                <a:solidFill>
                  <a:srgbClr val="000000"/>
                </a:solidFill>
                <a:latin typeface="Arial"/>
                <a:ea typeface="Arial"/>
                <a:cs typeface="Arial"/>
                <a:sym typeface="Arial"/>
              </a:endParaRPr>
            </a:p>
          </p:txBody>
        </p:sp>
        <p:sp>
          <p:nvSpPr>
            <p:cNvPr id="92" name="Google Shape;92;p24"/>
            <p:cNvSpPr txBox="1"/>
            <p:nvPr/>
          </p:nvSpPr>
          <p:spPr>
            <a:xfrm>
              <a:off x="8081550" y="5837008"/>
              <a:ext cx="1093827" cy="3058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Arial"/>
                  <a:ea typeface="Arial"/>
                  <a:cs typeface="Arial"/>
                  <a:sym typeface="Arial"/>
                </a:rPr>
                <a:t>Resilient</a:t>
              </a:r>
              <a:endParaRPr sz="1400" b="0" i="0" u="none" strike="noStrike" cap="none">
                <a:solidFill>
                  <a:srgbClr val="000000"/>
                </a:solidFill>
                <a:latin typeface="Arial"/>
                <a:ea typeface="Arial"/>
                <a:cs typeface="Arial"/>
                <a:sym typeface="Arial"/>
              </a:endParaRPr>
            </a:p>
          </p:txBody>
        </p:sp>
        <p:sp>
          <p:nvSpPr>
            <p:cNvPr id="93" name="Google Shape;93;p24"/>
            <p:cNvSpPr txBox="1"/>
            <p:nvPr/>
          </p:nvSpPr>
          <p:spPr>
            <a:xfrm>
              <a:off x="9395622" y="5837008"/>
              <a:ext cx="1093827" cy="3058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Arial"/>
                  <a:ea typeface="Arial"/>
                  <a:cs typeface="Arial"/>
                  <a:sym typeface="Arial"/>
                </a:rPr>
                <a:t>Aware</a:t>
              </a:r>
              <a:endParaRPr sz="1400" b="0" i="0" u="none" strike="noStrike" cap="none">
                <a:solidFill>
                  <a:srgbClr val="000000"/>
                </a:solidFill>
                <a:latin typeface="Arial"/>
                <a:ea typeface="Arial"/>
                <a:cs typeface="Arial"/>
                <a:sym typeface="Arial"/>
              </a:endParaRPr>
            </a:p>
          </p:txBody>
        </p:sp>
        <p:pic>
          <p:nvPicPr>
            <p:cNvPr id="94" name="Google Shape;94;p24"/>
            <p:cNvPicPr preferRelativeResize="0"/>
            <p:nvPr/>
          </p:nvPicPr>
          <p:blipFill rotWithShape="1">
            <a:blip r:embed="rId4">
              <a:alphaModFix/>
            </a:blip>
            <a:srcRect/>
            <a:stretch/>
          </p:blipFill>
          <p:spPr>
            <a:xfrm>
              <a:off x="6876918" y="4163244"/>
              <a:ext cx="679247" cy="709884"/>
            </a:xfrm>
            <a:prstGeom prst="rect">
              <a:avLst/>
            </a:prstGeom>
            <a:noFill/>
            <a:ln>
              <a:noFill/>
            </a:ln>
          </p:spPr>
        </p:pic>
        <p:pic>
          <p:nvPicPr>
            <p:cNvPr id="95" name="Google Shape;95;p24"/>
            <p:cNvPicPr preferRelativeResize="0"/>
            <p:nvPr/>
          </p:nvPicPr>
          <p:blipFill rotWithShape="1">
            <a:blip r:embed="rId5">
              <a:alphaModFix/>
            </a:blip>
            <a:srcRect/>
            <a:stretch/>
          </p:blipFill>
          <p:spPr>
            <a:xfrm>
              <a:off x="8223173" y="4163243"/>
              <a:ext cx="679247" cy="709884"/>
            </a:xfrm>
            <a:prstGeom prst="rect">
              <a:avLst/>
            </a:prstGeom>
            <a:noFill/>
            <a:ln>
              <a:noFill/>
            </a:ln>
          </p:spPr>
        </p:pic>
        <p:pic>
          <p:nvPicPr>
            <p:cNvPr id="96" name="Google Shape;96;p24"/>
            <p:cNvPicPr preferRelativeResize="0"/>
            <p:nvPr/>
          </p:nvPicPr>
          <p:blipFill rotWithShape="1">
            <a:blip r:embed="rId6">
              <a:alphaModFix/>
            </a:blip>
            <a:srcRect/>
            <a:stretch/>
          </p:blipFill>
          <p:spPr>
            <a:xfrm>
              <a:off x="9569831" y="4163243"/>
              <a:ext cx="684116" cy="709884"/>
            </a:xfrm>
            <a:prstGeom prst="rect">
              <a:avLst/>
            </a:prstGeom>
            <a:noFill/>
            <a:ln>
              <a:noFill/>
            </a:ln>
          </p:spPr>
        </p:pic>
        <p:pic>
          <p:nvPicPr>
            <p:cNvPr id="97" name="Google Shape;97;p24"/>
            <p:cNvPicPr preferRelativeResize="0"/>
            <p:nvPr/>
          </p:nvPicPr>
          <p:blipFill rotWithShape="1">
            <a:blip r:embed="rId7">
              <a:alphaModFix/>
            </a:blip>
            <a:srcRect/>
            <a:stretch/>
          </p:blipFill>
          <p:spPr>
            <a:xfrm>
              <a:off x="6877319" y="5171196"/>
              <a:ext cx="684116" cy="707349"/>
            </a:xfrm>
            <a:prstGeom prst="rect">
              <a:avLst/>
            </a:prstGeom>
            <a:noFill/>
            <a:ln>
              <a:noFill/>
            </a:ln>
          </p:spPr>
        </p:pic>
        <p:pic>
          <p:nvPicPr>
            <p:cNvPr id="98" name="Google Shape;98;p24"/>
            <p:cNvPicPr preferRelativeResize="0"/>
            <p:nvPr/>
          </p:nvPicPr>
          <p:blipFill rotWithShape="1">
            <a:blip r:embed="rId8">
              <a:alphaModFix/>
            </a:blip>
            <a:srcRect/>
            <a:stretch/>
          </p:blipFill>
          <p:spPr>
            <a:xfrm>
              <a:off x="8286407" y="5170987"/>
              <a:ext cx="684115" cy="704813"/>
            </a:xfrm>
            <a:prstGeom prst="rect">
              <a:avLst/>
            </a:prstGeom>
            <a:noFill/>
            <a:ln>
              <a:noFill/>
            </a:ln>
          </p:spPr>
        </p:pic>
        <p:pic>
          <p:nvPicPr>
            <p:cNvPr id="99" name="Google Shape;99;p24"/>
            <p:cNvPicPr preferRelativeResize="0"/>
            <p:nvPr/>
          </p:nvPicPr>
          <p:blipFill rotWithShape="1">
            <a:blip r:embed="rId9">
              <a:alphaModFix/>
            </a:blip>
            <a:srcRect/>
            <a:stretch/>
          </p:blipFill>
          <p:spPr>
            <a:xfrm>
              <a:off x="9569831" y="5172452"/>
              <a:ext cx="684116" cy="722561"/>
            </a:xfrm>
            <a:prstGeom prst="rect">
              <a:avLst/>
            </a:prstGeom>
            <a:noFill/>
            <a:ln>
              <a:noFill/>
            </a:ln>
          </p:spPr>
        </p:pic>
      </p:grpSp>
      <p:sp>
        <p:nvSpPr>
          <p:cNvPr id="100" name="Google Shape;100;p24"/>
          <p:cNvSpPr txBox="1"/>
          <p:nvPr/>
        </p:nvSpPr>
        <p:spPr>
          <a:xfrm>
            <a:off x="697831" y="122503"/>
            <a:ext cx="532598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IE" sz="4400" b="1" i="0" u="none" strike="noStrike" cap="none">
                <a:solidFill>
                  <a:schemeClr val="dk1"/>
                </a:solidFill>
                <a:latin typeface="Arial"/>
                <a:ea typeface="Arial"/>
                <a:cs typeface="Arial"/>
                <a:sym typeface="Arial"/>
              </a:rPr>
              <a:t>Lesson Review</a:t>
            </a:r>
            <a:endParaRPr sz="4400" b="0" i="0" u="none" strike="noStrike" cap="none">
              <a:solidFill>
                <a:schemeClr val="dk1"/>
              </a:solidFill>
              <a:latin typeface="Arial"/>
              <a:ea typeface="Arial"/>
              <a:cs typeface="Arial"/>
              <a:sym typeface="Arial"/>
            </a:endParaRPr>
          </a:p>
        </p:txBody>
      </p:sp>
      <p:pic>
        <p:nvPicPr>
          <p:cNvPr id="101" name="Google Shape;101;p24"/>
          <p:cNvPicPr preferRelativeResize="0"/>
          <p:nvPr/>
        </p:nvPicPr>
        <p:blipFill rotWithShape="1">
          <a:blip r:embed="rId10">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Generic Content Slide">
  <p:cSld name="3. Generic Content Slide">
    <p:bg>
      <p:bgPr>
        <a:solidFill>
          <a:schemeClr val="lt2"/>
        </a:solidFill>
        <a:effectLst/>
      </p:bgPr>
    </p:bg>
    <p:spTree>
      <p:nvGrpSpPr>
        <p:cNvPr id="1" name="Shape 102"/>
        <p:cNvGrpSpPr/>
        <p:nvPr/>
      </p:nvGrpSpPr>
      <p:grpSpPr>
        <a:xfrm>
          <a:off x="0" y="0"/>
          <a:ext cx="0" cy="0"/>
          <a:chOff x="0" y="0"/>
          <a:chExt cx="0" cy="0"/>
        </a:xfrm>
      </p:grpSpPr>
      <p:sp>
        <p:nvSpPr>
          <p:cNvPr id="103" name="Google Shape;103;p25"/>
          <p:cNvSpPr/>
          <p:nvPr/>
        </p:nvSpPr>
        <p:spPr>
          <a:xfrm>
            <a:off x="0" y="0"/>
            <a:ext cx="12192000" cy="216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 name="Google Shape;104;p25"/>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5" name="Google Shape;105;p25"/>
          <p:cNvPicPr preferRelativeResize="0"/>
          <p:nvPr/>
        </p:nvPicPr>
        <p:blipFill rotWithShape="1">
          <a:blip r:embed="rId2">
            <a:alphaModFix/>
          </a:blip>
          <a:srcRect/>
          <a:stretch/>
        </p:blipFill>
        <p:spPr>
          <a:xfrm>
            <a:off x="11312935" y="6031788"/>
            <a:ext cx="771692" cy="771692"/>
          </a:xfrm>
          <a:prstGeom prst="rect">
            <a:avLst/>
          </a:prstGeom>
          <a:noFill/>
          <a:ln>
            <a:noFill/>
          </a:ln>
        </p:spPr>
      </p:pic>
      <p:cxnSp>
        <p:nvCxnSpPr>
          <p:cNvPr id="106" name="Google Shape;106;p25"/>
          <p:cNvCxnSpPr/>
          <p:nvPr/>
        </p:nvCxnSpPr>
        <p:spPr>
          <a:xfrm>
            <a:off x="2847064" y="6320088"/>
            <a:ext cx="6497872" cy="0"/>
          </a:xfrm>
          <a:prstGeom prst="straightConnector1">
            <a:avLst/>
          </a:prstGeom>
          <a:noFill/>
          <a:ln w="41275" cap="flat" cmpd="sng">
            <a:solidFill>
              <a:srgbClr val="F58020"/>
            </a:solidFill>
            <a:prstDash val="solid"/>
            <a:miter lim="800000"/>
            <a:headEnd type="none" w="sm" len="sm"/>
            <a:tailEnd type="none" w="sm" len="sm"/>
          </a:ln>
        </p:spPr>
      </p:cxnSp>
      <p:sp>
        <p:nvSpPr>
          <p:cNvPr id="107" name="Google Shape;107;p25"/>
          <p:cNvSpPr txBox="1">
            <a:spLocks noGrp="1"/>
          </p:cNvSpPr>
          <p:nvPr>
            <p:ph type="body" idx="1"/>
          </p:nvPr>
        </p:nvSpPr>
        <p:spPr>
          <a:xfrm>
            <a:off x="697832" y="2714624"/>
            <a:ext cx="10615103" cy="31753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5"/>
          <p:cNvSpPr/>
          <p:nvPr/>
        </p:nvSpPr>
        <p:spPr>
          <a:xfrm>
            <a:off x="4466492" y="6499058"/>
            <a:ext cx="302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chemeClr val="dk1"/>
                </a:solidFill>
                <a:latin typeface="Arial"/>
                <a:ea typeface="Arial"/>
                <a:cs typeface="Arial"/>
                <a:sym typeface="Arial"/>
              </a:rPr>
              <a:t>Nurture 4 Wellbeing © </a:t>
            </a:r>
            <a:r>
              <a:rPr lang="en-IE" sz="1400" b="0" i="0" u="none" strike="noStrike" cap="none">
                <a:solidFill>
                  <a:schemeClr val="dk1"/>
                </a:solidFill>
                <a:latin typeface="Arial"/>
                <a:ea typeface="Arial"/>
                <a:cs typeface="Arial"/>
                <a:sym typeface="Arial"/>
              </a:rPr>
              <a:t>Year Three</a:t>
            </a:r>
            <a:endParaRPr sz="1400" b="0" i="0" u="none" strike="noStrike" cap="none">
              <a:solidFill>
                <a:srgbClr val="000000"/>
              </a:solidFill>
              <a:latin typeface="Arial"/>
              <a:ea typeface="Arial"/>
              <a:cs typeface="Arial"/>
              <a:sym typeface="Arial"/>
            </a:endParaRPr>
          </a:p>
        </p:txBody>
      </p:sp>
      <p:pic>
        <p:nvPicPr>
          <p:cNvPr id="109" name="Google Shape;109;p25"/>
          <p:cNvPicPr preferRelativeResize="0"/>
          <p:nvPr/>
        </p:nvPicPr>
        <p:blipFill rotWithShape="1">
          <a:blip r:embed="rId3">
            <a:alphaModFix amt="32000"/>
          </a:blip>
          <a:srcRect l="5019" t="28543" r="5342" b="23152"/>
          <a:stretch/>
        </p:blipFill>
        <p:spPr>
          <a:xfrm rot="-1673539">
            <a:off x="1666703" y="2642499"/>
            <a:ext cx="8664143" cy="26683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ftr" idx="11"/>
          </p:nvPr>
        </p:nvSpPr>
        <p:spPr>
          <a:xfrm>
            <a:off x="4038600" y="6356350"/>
            <a:ext cx="4114800" cy="30914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6z9Vmp9Jqm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en-IE"/>
              <a:t>Lesson 5</a:t>
            </a:r>
            <a:endParaRPr/>
          </a:p>
        </p:txBody>
      </p:sp>
      <p:sp>
        <p:nvSpPr>
          <p:cNvPr id="197" name="Google Shape;197;p1"/>
          <p:cNvSpPr txBox="1">
            <a:spLocks noGrp="1"/>
          </p:cNvSpPr>
          <p:nvPr>
            <p:ph type="subTitle" idx="1"/>
          </p:nvPr>
        </p:nvSpPr>
        <p:spPr>
          <a:xfrm>
            <a:off x="697831" y="1005725"/>
            <a:ext cx="10615103" cy="1087771"/>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lt2"/>
              </a:buClr>
              <a:buSzPts val="7700"/>
              <a:buNone/>
            </a:pPr>
            <a:r>
              <a:rPr lang="en-IE"/>
              <a:t>Daily Wellbeing Check-in</a:t>
            </a:r>
            <a:endParaRPr/>
          </a:p>
        </p:txBody>
      </p:sp>
      <p:sp>
        <p:nvSpPr>
          <p:cNvPr id="198" name="Google Shape;198;p1"/>
          <p:cNvSpPr txBox="1"/>
          <p:nvPr/>
        </p:nvSpPr>
        <p:spPr>
          <a:xfrm>
            <a:off x="794080" y="4330955"/>
            <a:ext cx="10518854" cy="11498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900"/>
              <a:buFont typeface="Arial"/>
              <a:buNone/>
            </a:pPr>
            <a:r>
              <a:rPr lang="en-IE" sz="1900" b="1" i="0" u="none" strike="noStrike" cap="none">
                <a:solidFill>
                  <a:schemeClr val="dk1"/>
                </a:solidFill>
                <a:latin typeface="Arial"/>
                <a:ea typeface="Arial"/>
                <a:cs typeface="Arial"/>
                <a:sym typeface="Arial"/>
              </a:rPr>
              <a:t>Key Skills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Arial"/>
              <a:buNone/>
            </a:pPr>
            <a:r>
              <a:rPr lang="en-IE" sz="1900" b="0" i="0" u="none" strike="noStrike" cap="none">
                <a:solidFill>
                  <a:schemeClr val="dk1"/>
                </a:solidFill>
                <a:latin typeface="Arial"/>
                <a:ea typeface="Arial"/>
                <a:cs typeface="Arial"/>
                <a:sym typeface="Arial"/>
              </a:rPr>
              <a:t>Being Literate, Managing Myself, Staying Well, Managing Information &amp; Thinking, Being Numerate, Working With Others, Communicating</a:t>
            </a:r>
            <a:endParaRPr sz="1400" b="0" i="0" u="none" strike="noStrike" cap="none">
              <a:solidFill>
                <a:srgbClr val="000000"/>
              </a:solidFill>
              <a:latin typeface="Arial"/>
              <a:ea typeface="Arial"/>
              <a:cs typeface="Arial"/>
              <a:sym typeface="Arial"/>
            </a:endParaRPr>
          </a:p>
        </p:txBody>
      </p:sp>
      <p:sp>
        <p:nvSpPr>
          <p:cNvPr id="199" name="Google Shape;199;p1"/>
          <p:cNvSpPr txBox="1"/>
          <p:nvPr/>
        </p:nvSpPr>
        <p:spPr>
          <a:xfrm>
            <a:off x="794080" y="5531031"/>
            <a:ext cx="10518854" cy="7400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900"/>
              <a:buFont typeface="Arial"/>
              <a:buNone/>
            </a:pPr>
            <a:r>
              <a:rPr lang="en-IE" sz="1900" b="1" i="0" u="none" strike="noStrike" cap="none">
                <a:solidFill>
                  <a:schemeClr val="dk1"/>
                </a:solidFill>
                <a:latin typeface="Arial"/>
                <a:ea typeface="Arial"/>
                <a:cs typeface="Arial"/>
                <a:sym typeface="Arial"/>
              </a:rPr>
              <a:t>Statements of Learning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Arial"/>
              <a:buNone/>
            </a:pPr>
            <a:r>
              <a:rPr lang="en-IE" sz="1900" b="0" i="0" u="none" strike="noStrike" cap="none">
                <a:solidFill>
                  <a:schemeClr val="dk1"/>
                </a:solidFill>
                <a:latin typeface="Arial"/>
                <a:ea typeface="Arial"/>
                <a:cs typeface="Arial"/>
                <a:sym typeface="Arial"/>
              </a:rPr>
              <a:t>1, 3, 10, 11, 12, 13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a:spLocks noGrp="1"/>
          </p:cNvSpPr>
          <p:nvPr>
            <p:ph type="body" idx="1"/>
          </p:nvPr>
        </p:nvSpPr>
        <p:spPr>
          <a:xfrm>
            <a:off x="697831" y="2350987"/>
            <a:ext cx="7860243" cy="2753674"/>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50000"/>
              </a:lnSpc>
              <a:spcBef>
                <a:spcPts val="0"/>
              </a:spcBef>
              <a:spcAft>
                <a:spcPts val="0"/>
              </a:spcAft>
              <a:buClr>
                <a:srgbClr val="000000"/>
              </a:buClr>
              <a:buSzPts val="2800"/>
              <a:buNone/>
            </a:pPr>
            <a:r>
              <a:rPr lang="en-IE" sz="1800" dirty="0">
                <a:solidFill>
                  <a:schemeClr val="dk1"/>
                </a:solidFill>
              </a:rPr>
              <a:t>Building and maintaining strong relationships with family and friends is very important to your wellbeing. These are the people who will be with you throughout your life, encouraging you and supporting you through the good times and the difficult challenges.  </a:t>
            </a:r>
            <a:endParaRPr dirty="0"/>
          </a:p>
          <a:p>
            <a:pPr marL="0" lvl="0" indent="0" algn="just" rtl="0">
              <a:lnSpc>
                <a:spcPct val="150000"/>
              </a:lnSpc>
              <a:spcBef>
                <a:spcPts val="0"/>
              </a:spcBef>
              <a:spcAft>
                <a:spcPts val="0"/>
              </a:spcAft>
              <a:buClr>
                <a:srgbClr val="000000"/>
              </a:buClr>
              <a:buSzPts val="2800"/>
              <a:buNone/>
            </a:pPr>
            <a:endParaRPr sz="1800" dirty="0">
              <a:solidFill>
                <a:schemeClr val="dk1"/>
              </a:solidFill>
            </a:endParaRPr>
          </a:p>
          <a:p>
            <a:pPr marL="0" lvl="0" indent="0" algn="just" rtl="0">
              <a:lnSpc>
                <a:spcPct val="150000"/>
              </a:lnSpc>
              <a:spcBef>
                <a:spcPts val="0"/>
              </a:spcBef>
              <a:spcAft>
                <a:spcPts val="0"/>
              </a:spcAft>
              <a:buClr>
                <a:srgbClr val="000000"/>
              </a:buClr>
              <a:buSzPts val="2800"/>
              <a:buNone/>
            </a:pPr>
            <a:r>
              <a:rPr lang="en-IE" sz="1800" dirty="0">
                <a:solidFill>
                  <a:schemeClr val="dk1"/>
                </a:solidFill>
              </a:rPr>
              <a:t>By nurturing relationships which are positive and respectful you will have a deeper capacity for caring, empathy and communication for others. </a:t>
            </a:r>
            <a:endParaRPr dirty="0"/>
          </a:p>
        </p:txBody>
      </p:sp>
      <p:sp>
        <p:nvSpPr>
          <p:cNvPr id="271" name="Google Shape;271;p10"/>
          <p:cNvSpPr txBox="1"/>
          <p:nvPr/>
        </p:nvSpPr>
        <p:spPr>
          <a:xfrm>
            <a:off x="697831" y="5225567"/>
            <a:ext cx="8845664" cy="917782"/>
          </a:xfrm>
          <a:prstGeom prst="rect">
            <a:avLst/>
          </a:prstGeom>
          <a:solidFill>
            <a:schemeClr val="lt1"/>
          </a:solidFill>
          <a:ln w="38100" cap="flat" cmpd="sng">
            <a:solidFill>
              <a:srgbClr val="EF3F3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2800"/>
              <a:buFont typeface="Arial"/>
              <a:buNone/>
            </a:pPr>
            <a:r>
              <a:rPr lang="en-IE" sz="1800" b="0" i="0" u="sng" strike="noStrike" cap="none">
                <a:solidFill>
                  <a:schemeClr val="dk1"/>
                </a:solidFill>
                <a:latin typeface="Arial"/>
                <a:ea typeface="Arial"/>
                <a:cs typeface="Arial"/>
                <a:sym typeface="Arial"/>
              </a:rPr>
              <a:t>Survey question:</a:t>
            </a: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en-IE" sz="1800" b="0" i="0" u="none" strike="noStrike" cap="none">
                <a:solidFill>
                  <a:schemeClr val="dk1"/>
                </a:solidFill>
                <a:latin typeface="Arial"/>
                <a:ea typeface="Arial"/>
                <a:cs typeface="Arial"/>
                <a:sym typeface="Arial"/>
              </a:rPr>
              <a:t>Can you identify characteristics of a good relationship?</a:t>
            </a:r>
            <a:endParaRPr sz="2000" b="0" i="0" u="none" strike="noStrike" cap="none">
              <a:solidFill>
                <a:schemeClr val="dk1"/>
              </a:solidFill>
              <a:latin typeface="Arial"/>
              <a:ea typeface="Arial"/>
              <a:cs typeface="Arial"/>
              <a:sym typeface="Arial"/>
            </a:endParaRPr>
          </a:p>
        </p:txBody>
      </p:sp>
      <p:sp>
        <p:nvSpPr>
          <p:cNvPr id="272" name="Google Shape;272;p10"/>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en-IE"/>
              <a:t>Family and Friends</a:t>
            </a:r>
            <a:endParaRPr/>
          </a:p>
        </p:txBody>
      </p:sp>
      <p:pic>
        <p:nvPicPr>
          <p:cNvPr id="273" name="Google Shape;273;p10"/>
          <p:cNvPicPr preferRelativeResize="0"/>
          <p:nvPr/>
        </p:nvPicPr>
        <p:blipFill rotWithShape="1">
          <a:blip r:embed="rId3">
            <a:alphaModFix/>
          </a:blip>
          <a:srcRect/>
          <a:stretch/>
        </p:blipFill>
        <p:spPr>
          <a:xfrm>
            <a:off x="9729922" y="2791997"/>
            <a:ext cx="1918824" cy="2753674"/>
          </a:xfrm>
          <a:prstGeom prst="rect">
            <a:avLst/>
          </a:prstGeom>
          <a:noFill/>
          <a:ln w="38100" cap="flat" cmpd="sng">
            <a:solidFill>
              <a:srgbClr val="EF3F37"/>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txBox="1"/>
          <p:nvPr/>
        </p:nvSpPr>
        <p:spPr>
          <a:xfrm>
            <a:off x="1451296" y="3816991"/>
            <a:ext cx="923627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IE" sz="2800" b="0" i="0" u="none" strike="noStrike" cap="none">
                <a:solidFill>
                  <a:schemeClr val="dk1"/>
                </a:solidFill>
                <a:latin typeface="Arial"/>
                <a:ea typeface="Arial"/>
                <a:cs typeface="Arial"/>
                <a:sym typeface="Arial"/>
              </a:rPr>
              <a:t>Complete the Journal Activity (A) on page 25 in your Student Journal.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3"/>
          <p:cNvSpPr txBox="1"/>
          <p:nvPr/>
        </p:nvSpPr>
        <p:spPr>
          <a:xfrm>
            <a:off x="1451296" y="3816991"/>
            <a:ext cx="923627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IE" sz="2800" b="0" i="0" u="none" strike="noStrike" cap="none">
                <a:solidFill>
                  <a:schemeClr val="dk1"/>
                </a:solidFill>
                <a:latin typeface="Arial"/>
                <a:ea typeface="Arial"/>
                <a:cs typeface="Arial"/>
                <a:sym typeface="Arial"/>
              </a:rPr>
              <a:t>Complete the Journal Activity (B) on page 26 in your Student Journal.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4"/>
          <p:cNvSpPr txBox="1">
            <a:spLocks noGrp="1"/>
          </p:cNvSpPr>
          <p:nvPr>
            <p:ph type="body" idx="1"/>
          </p:nvPr>
        </p:nvSpPr>
        <p:spPr>
          <a:xfrm>
            <a:off x="862149" y="4049487"/>
            <a:ext cx="5781932" cy="222547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900"/>
              <a:buChar char="•"/>
            </a:pPr>
            <a:r>
              <a:rPr lang="en-IE">
                <a:solidFill>
                  <a:srgbClr val="F58020"/>
                </a:solidFill>
              </a:rPr>
              <a:t>Examine</a:t>
            </a:r>
            <a:r>
              <a:rPr lang="en-IE"/>
              <a:t> and </a:t>
            </a:r>
            <a:r>
              <a:rPr lang="en-IE">
                <a:solidFill>
                  <a:srgbClr val="F58020"/>
                </a:solidFill>
              </a:rPr>
              <a:t>assess</a:t>
            </a:r>
            <a:r>
              <a:rPr lang="en-IE"/>
              <a:t> my own wellbeing in a given moment.</a:t>
            </a:r>
            <a:endParaRPr/>
          </a:p>
          <a:p>
            <a:pPr marL="228600" lvl="0" indent="-228600" algn="l" rtl="0">
              <a:lnSpc>
                <a:spcPct val="100000"/>
              </a:lnSpc>
              <a:spcBef>
                <a:spcPts val="1000"/>
              </a:spcBef>
              <a:spcAft>
                <a:spcPts val="0"/>
              </a:spcAft>
              <a:buClr>
                <a:schemeClr val="dk1"/>
              </a:buClr>
              <a:buSzPts val="1900"/>
              <a:buChar char="•"/>
            </a:pPr>
            <a:r>
              <a:rPr lang="en-IE">
                <a:solidFill>
                  <a:srgbClr val="F58020"/>
                </a:solidFill>
              </a:rPr>
              <a:t>Analyse</a:t>
            </a:r>
            <a:r>
              <a:rPr lang="en-IE"/>
              <a:t> different elements which contribute to positive wellbeing</a:t>
            </a:r>
            <a:endParaRPr/>
          </a:p>
          <a:p>
            <a:pPr marL="228600" lvl="0" indent="-228600" algn="l" rtl="0">
              <a:lnSpc>
                <a:spcPct val="100000"/>
              </a:lnSpc>
              <a:spcBef>
                <a:spcPts val="1000"/>
              </a:spcBef>
              <a:spcAft>
                <a:spcPts val="0"/>
              </a:spcAft>
              <a:buClr>
                <a:schemeClr val="dk1"/>
              </a:buClr>
              <a:buSzPts val="1900"/>
              <a:buChar char="•"/>
            </a:pPr>
            <a:r>
              <a:rPr lang="en-IE">
                <a:solidFill>
                  <a:srgbClr val="F58020"/>
                </a:solidFill>
              </a:rPr>
              <a:t>Plan</a:t>
            </a:r>
            <a:r>
              <a:rPr lang="en-IE"/>
              <a:t> actions that I can take to improve my own wellbeing.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txBox="1">
            <a:spLocks noGrp="1"/>
          </p:cNvSpPr>
          <p:nvPr>
            <p:ph type="body" idx="1"/>
          </p:nvPr>
        </p:nvSpPr>
        <p:spPr>
          <a:xfrm>
            <a:off x="849313" y="3867150"/>
            <a:ext cx="5586046" cy="210257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900"/>
              <a:buChar char="•"/>
            </a:pPr>
            <a:r>
              <a:rPr lang="en-IE">
                <a:solidFill>
                  <a:srgbClr val="F58020"/>
                </a:solidFill>
              </a:rPr>
              <a:t>Examine</a:t>
            </a:r>
            <a:r>
              <a:rPr lang="en-IE"/>
              <a:t> and </a:t>
            </a:r>
            <a:r>
              <a:rPr lang="en-IE">
                <a:solidFill>
                  <a:srgbClr val="F58020"/>
                </a:solidFill>
              </a:rPr>
              <a:t>assess</a:t>
            </a:r>
            <a:r>
              <a:rPr lang="en-IE"/>
              <a:t> my own wellbeing in a given moment.</a:t>
            </a:r>
            <a:endParaRPr/>
          </a:p>
          <a:p>
            <a:pPr marL="228600" lvl="0" indent="-228600" algn="l" rtl="0">
              <a:lnSpc>
                <a:spcPct val="100000"/>
              </a:lnSpc>
              <a:spcBef>
                <a:spcPts val="1000"/>
              </a:spcBef>
              <a:spcAft>
                <a:spcPts val="0"/>
              </a:spcAft>
              <a:buClr>
                <a:schemeClr val="dk1"/>
              </a:buClr>
              <a:buSzPts val="1900"/>
              <a:buChar char="•"/>
            </a:pPr>
            <a:r>
              <a:rPr lang="en-IE">
                <a:solidFill>
                  <a:srgbClr val="F58020"/>
                </a:solidFill>
              </a:rPr>
              <a:t>Analyse</a:t>
            </a:r>
            <a:r>
              <a:rPr lang="en-IE"/>
              <a:t> different elements which contribute to positive wellbeing</a:t>
            </a:r>
            <a:endParaRPr/>
          </a:p>
          <a:p>
            <a:pPr marL="228600" lvl="0" indent="-228600" algn="l" rtl="0">
              <a:lnSpc>
                <a:spcPct val="100000"/>
              </a:lnSpc>
              <a:spcBef>
                <a:spcPts val="1000"/>
              </a:spcBef>
              <a:spcAft>
                <a:spcPts val="0"/>
              </a:spcAft>
              <a:buClr>
                <a:schemeClr val="dk1"/>
              </a:buClr>
              <a:buSzPts val="1900"/>
              <a:buChar char="•"/>
            </a:pPr>
            <a:r>
              <a:rPr lang="en-IE">
                <a:solidFill>
                  <a:srgbClr val="F58020"/>
                </a:solidFill>
              </a:rPr>
              <a:t>Plan</a:t>
            </a:r>
            <a:r>
              <a:rPr lang="en-IE"/>
              <a:t> actions that I can take to improve my own wellbeing.</a:t>
            </a:r>
            <a:endParaRPr/>
          </a:p>
        </p:txBody>
      </p:sp>
      <p:graphicFrame>
        <p:nvGraphicFramePr>
          <p:cNvPr id="205" name="Google Shape;205;p2"/>
          <p:cNvGraphicFramePr/>
          <p:nvPr>
            <p:extLst>
              <p:ext uri="{D42A27DB-BD31-4B8C-83A1-F6EECF244321}">
                <p14:modId xmlns:p14="http://schemas.microsoft.com/office/powerpoint/2010/main" val="445166163"/>
              </p:ext>
            </p:extLst>
          </p:nvPr>
        </p:nvGraphicFramePr>
        <p:xfrm>
          <a:off x="6535514" y="3626813"/>
          <a:ext cx="4137675" cy="2107070"/>
        </p:xfrm>
        <a:graphic>
          <a:graphicData uri="http://schemas.openxmlformats.org/drawingml/2006/table">
            <a:tbl>
              <a:tblPr firstRow="1" bandRow="1">
                <a:noFill/>
                <a:tableStyleId>{C0FFD6DE-E92A-4408-B657-B2DEBFD5D9A1}</a:tableStyleId>
              </a:tblPr>
              <a:tblGrid>
                <a:gridCol w="1379225">
                  <a:extLst>
                    <a:ext uri="{9D8B030D-6E8A-4147-A177-3AD203B41FA5}">
                      <a16:colId xmlns:a16="http://schemas.microsoft.com/office/drawing/2014/main" val="20000"/>
                    </a:ext>
                  </a:extLst>
                </a:gridCol>
                <a:gridCol w="1379225">
                  <a:extLst>
                    <a:ext uri="{9D8B030D-6E8A-4147-A177-3AD203B41FA5}">
                      <a16:colId xmlns:a16="http://schemas.microsoft.com/office/drawing/2014/main" val="20001"/>
                    </a:ext>
                  </a:extLst>
                </a:gridCol>
                <a:gridCol w="1379225">
                  <a:extLst>
                    <a:ext uri="{9D8B030D-6E8A-4147-A177-3AD203B41FA5}">
                      <a16:colId xmlns:a16="http://schemas.microsoft.com/office/drawing/2014/main" val="20002"/>
                    </a:ext>
                  </a:extLst>
                </a:gridCol>
              </a:tblGrid>
              <a:tr h="7487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r h="249575">
                <a:tc>
                  <a:txBody>
                    <a:bodyPr/>
                    <a:lstStyle/>
                    <a:p>
                      <a:pPr marL="0" marR="0" lvl="0" indent="0" algn="ctr" rtl="0">
                        <a:lnSpc>
                          <a:spcPct val="100000"/>
                        </a:lnSpc>
                        <a:spcBef>
                          <a:spcPts val="0"/>
                        </a:spcBef>
                        <a:spcAft>
                          <a:spcPts val="0"/>
                        </a:spcAft>
                        <a:buClr>
                          <a:srgbClr val="000000"/>
                        </a:buClr>
                        <a:buSzPts val="1400"/>
                        <a:buFont typeface="Arial"/>
                        <a:buNone/>
                      </a:pPr>
                      <a:r>
                        <a:rPr lang="en-IE" sz="1400" u="none" strike="noStrike" cap="none"/>
                        <a:t>Responsible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E" sz="1400" u="none" strike="noStrike" cap="none"/>
                        <a:t>Active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E" sz="1400" u="none" strike="noStrike" cap="none"/>
                        <a:t>Respected</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1"/>
                  </a:ext>
                </a:extLst>
              </a:tr>
              <a:tr h="7487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2"/>
                  </a:ext>
                </a:extLst>
              </a:tr>
              <a:tr h="286000">
                <a:tc>
                  <a:txBody>
                    <a:bodyPr/>
                    <a:lstStyle/>
                    <a:p>
                      <a:pPr marL="0" marR="0" lvl="0" indent="0" algn="ctr" rtl="0">
                        <a:lnSpc>
                          <a:spcPct val="100000"/>
                        </a:lnSpc>
                        <a:spcBef>
                          <a:spcPts val="0"/>
                        </a:spcBef>
                        <a:spcAft>
                          <a:spcPts val="0"/>
                        </a:spcAft>
                        <a:buClr>
                          <a:srgbClr val="000000"/>
                        </a:buClr>
                        <a:buSzPts val="1400"/>
                        <a:buFont typeface="Arial"/>
                        <a:buNone/>
                      </a:pPr>
                      <a:r>
                        <a:rPr lang="en-IE" sz="1400" u="none" strike="noStrike" cap="none"/>
                        <a:t>Connected</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E" sz="1400" u="none" strike="noStrike" cap="none"/>
                        <a:t>Resilient</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E" sz="1400" u="none" strike="noStrike" cap="none" dirty="0"/>
                        <a:t>Aware</a:t>
                      </a:r>
                      <a:endParaRPr sz="14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pic>
        <p:nvPicPr>
          <p:cNvPr id="206" name="Google Shape;206;p2"/>
          <p:cNvPicPr preferRelativeResize="0"/>
          <p:nvPr/>
        </p:nvPicPr>
        <p:blipFill rotWithShape="1">
          <a:blip r:embed="rId3">
            <a:alphaModFix/>
          </a:blip>
          <a:srcRect/>
          <a:stretch/>
        </p:blipFill>
        <p:spPr>
          <a:xfrm>
            <a:off x="9629592" y="3626813"/>
            <a:ext cx="684117" cy="709884"/>
          </a:xfrm>
          <a:prstGeom prst="rect">
            <a:avLst/>
          </a:prstGeom>
          <a:noFill/>
          <a:ln>
            <a:noFill/>
          </a:ln>
        </p:spPr>
      </p:pic>
      <p:pic>
        <p:nvPicPr>
          <p:cNvPr id="207" name="Google Shape;207;p2"/>
          <p:cNvPicPr preferRelativeResize="0"/>
          <p:nvPr/>
        </p:nvPicPr>
        <p:blipFill rotWithShape="1">
          <a:blip r:embed="rId4">
            <a:alphaModFix/>
          </a:blip>
          <a:srcRect/>
          <a:stretch/>
        </p:blipFill>
        <p:spPr>
          <a:xfrm>
            <a:off x="6899880" y="3626813"/>
            <a:ext cx="679247" cy="709884"/>
          </a:xfrm>
          <a:prstGeom prst="rect">
            <a:avLst/>
          </a:prstGeom>
          <a:noFill/>
          <a:ln>
            <a:noFill/>
          </a:ln>
        </p:spPr>
      </p:pic>
      <p:pic>
        <p:nvPicPr>
          <p:cNvPr id="208" name="Google Shape;208;p2"/>
          <p:cNvPicPr preferRelativeResize="0"/>
          <p:nvPr/>
        </p:nvPicPr>
        <p:blipFill rotWithShape="1">
          <a:blip r:embed="rId5">
            <a:alphaModFix/>
          </a:blip>
          <a:srcRect/>
          <a:stretch/>
        </p:blipFill>
        <p:spPr>
          <a:xfrm>
            <a:off x="8264736" y="3626813"/>
            <a:ext cx="679247" cy="709884"/>
          </a:xfrm>
          <a:prstGeom prst="rect">
            <a:avLst/>
          </a:prstGeom>
          <a:noFill/>
          <a:ln>
            <a:noFill/>
          </a:ln>
        </p:spPr>
      </p:pic>
      <p:pic>
        <p:nvPicPr>
          <p:cNvPr id="209" name="Google Shape;209;p2"/>
          <p:cNvPicPr preferRelativeResize="0"/>
          <p:nvPr/>
        </p:nvPicPr>
        <p:blipFill rotWithShape="1">
          <a:blip r:embed="rId6">
            <a:alphaModFix/>
          </a:blip>
          <a:srcRect/>
          <a:stretch/>
        </p:blipFill>
        <p:spPr>
          <a:xfrm>
            <a:off x="6895010" y="4680344"/>
            <a:ext cx="684117" cy="707349"/>
          </a:xfrm>
          <a:prstGeom prst="rect">
            <a:avLst/>
          </a:prstGeom>
          <a:noFill/>
          <a:ln>
            <a:noFill/>
          </a:ln>
        </p:spPr>
      </p:pic>
      <p:pic>
        <p:nvPicPr>
          <p:cNvPr id="210" name="Google Shape;210;p2"/>
          <p:cNvPicPr preferRelativeResize="0"/>
          <p:nvPr/>
        </p:nvPicPr>
        <p:blipFill rotWithShape="1">
          <a:blip r:embed="rId7">
            <a:alphaModFix/>
          </a:blip>
          <a:srcRect/>
          <a:stretch/>
        </p:blipFill>
        <p:spPr>
          <a:xfrm>
            <a:off x="8259867" y="4682880"/>
            <a:ext cx="684116" cy="704813"/>
          </a:xfrm>
          <a:prstGeom prst="rect">
            <a:avLst/>
          </a:prstGeom>
          <a:noFill/>
          <a:ln>
            <a:noFill/>
          </a:ln>
        </p:spPr>
      </p:pic>
      <p:pic>
        <p:nvPicPr>
          <p:cNvPr id="211" name="Google Shape;211;p2"/>
          <p:cNvPicPr preferRelativeResize="0"/>
          <p:nvPr/>
        </p:nvPicPr>
        <p:blipFill rotWithShape="1">
          <a:blip r:embed="rId8">
            <a:alphaModFix/>
          </a:blip>
          <a:srcRect/>
          <a:stretch/>
        </p:blipFill>
        <p:spPr>
          <a:xfrm>
            <a:off x="9629592" y="4682880"/>
            <a:ext cx="684117" cy="7225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4400"/>
              <a:buFont typeface="Arial"/>
              <a:buNone/>
            </a:pPr>
            <a:r>
              <a:rPr lang="en-IE">
                <a:solidFill>
                  <a:srgbClr val="000000"/>
                </a:solidFill>
                <a:latin typeface="Arial"/>
                <a:ea typeface="Arial"/>
                <a:cs typeface="Arial"/>
                <a:sym typeface="Arial"/>
              </a:rPr>
              <a:t>A Mindful Moment</a:t>
            </a:r>
            <a:endParaRPr>
              <a:latin typeface="Arial"/>
              <a:ea typeface="Arial"/>
              <a:cs typeface="Arial"/>
              <a:sym typeface="Arial"/>
            </a:endParaRPr>
          </a:p>
        </p:txBody>
      </p:sp>
      <p:pic>
        <p:nvPicPr>
          <p:cNvPr id="218" name="Google Shape;218;p3" descr="Use this quick Mindful Minute exercise to refocus your attention to the present moment. Watch the video for instructions." title="Mindful Minute -  Raindrops (Classroom, Studying, School Mental Break)">
            <a:hlinkClick r:id="rId3"/>
          </p:cNvPr>
          <p:cNvPicPr preferRelativeResize="0"/>
          <p:nvPr/>
        </p:nvPicPr>
        <p:blipFill rotWithShape="1">
          <a:blip r:embed="rId4">
            <a:alphaModFix/>
          </a:blip>
          <a:srcRect/>
          <a:stretch/>
        </p:blipFill>
        <p:spPr>
          <a:xfrm>
            <a:off x="3323224" y="2405849"/>
            <a:ext cx="5545551" cy="37766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
          <p:cNvSpPr txBox="1">
            <a:spLocks noGrp="1"/>
          </p:cNvSpPr>
          <p:nvPr>
            <p:ph type="body" idx="1"/>
          </p:nvPr>
        </p:nvSpPr>
        <p:spPr>
          <a:xfrm>
            <a:off x="333848" y="2368395"/>
            <a:ext cx="7833609" cy="3703931"/>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20000"/>
              </a:lnSpc>
              <a:spcBef>
                <a:spcPts val="0"/>
              </a:spcBef>
              <a:spcAft>
                <a:spcPts val="0"/>
              </a:spcAft>
              <a:buClr>
                <a:srgbClr val="000000"/>
              </a:buClr>
              <a:buSzPct val="142857"/>
              <a:buChar char="•"/>
            </a:pPr>
            <a:r>
              <a:rPr lang="en-IE"/>
              <a:t>When you are busy with </a:t>
            </a:r>
            <a:r>
              <a:rPr lang="en-IE">
                <a:solidFill>
                  <a:schemeClr val="dk1"/>
                </a:solidFill>
              </a:rPr>
              <a:t>school work, study, sports commitments, socialising with friends and lots of other things going on in your life, you may become exhausted, stressed out or even experience burn out. </a:t>
            </a:r>
            <a:endParaRPr/>
          </a:p>
          <a:p>
            <a:pPr marL="228600" lvl="0" indent="-50800" algn="l" rtl="0">
              <a:lnSpc>
                <a:spcPct val="120000"/>
              </a:lnSpc>
              <a:spcBef>
                <a:spcPts val="1000"/>
              </a:spcBef>
              <a:spcAft>
                <a:spcPts val="0"/>
              </a:spcAft>
              <a:buClr>
                <a:srgbClr val="000000"/>
              </a:buClr>
              <a:buSzPct val="142857"/>
              <a:buNone/>
            </a:pPr>
            <a:endParaRPr>
              <a:solidFill>
                <a:schemeClr val="dk1"/>
              </a:solidFill>
            </a:endParaRPr>
          </a:p>
          <a:p>
            <a:pPr marL="228600" lvl="0" indent="-228600" algn="l" rtl="0">
              <a:lnSpc>
                <a:spcPct val="120000"/>
              </a:lnSpc>
              <a:spcBef>
                <a:spcPts val="1000"/>
              </a:spcBef>
              <a:spcAft>
                <a:spcPts val="0"/>
              </a:spcAft>
              <a:buClr>
                <a:srgbClr val="000000"/>
              </a:buClr>
              <a:buSzPct val="142857"/>
              <a:buChar char="•"/>
            </a:pPr>
            <a:r>
              <a:rPr lang="en-IE">
                <a:solidFill>
                  <a:schemeClr val="dk1"/>
                </a:solidFill>
              </a:rPr>
              <a:t>That is why it is important to take time out and check if you are doing everything possible to safeguard your wellbeing.</a:t>
            </a:r>
            <a:endParaRPr/>
          </a:p>
          <a:p>
            <a:pPr marL="228600" lvl="0" indent="-50800" algn="l" rtl="0">
              <a:lnSpc>
                <a:spcPct val="120000"/>
              </a:lnSpc>
              <a:spcBef>
                <a:spcPts val="1000"/>
              </a:spcBef>
              <a:spcAft>
                <a:spcPts val="0"/>
              </a:spcAft>
              <a:buClr>
                <a:srgbClr val="000000"/>
              </a:buClr>
              <a:buSzPct val="142857"/>
              <a:buNone/>
            </a:pPr>
            <a:endParaRPr>
              <a:solidFill>
                <a:schemeClr val="dk1"/>
              </a:solidFill>
            </a:endParaRPr>
          </a:p>
          <a:p>
            <a:pPr marL="228600" lvl="0" indent="-228600" algn="l" rtl="0">
              <a:lnSpc>
                <a:spcPct val="120000"/>
              </a:lnSpc>
              <a:spcBef>
                <a:spcPts val="1000"/>
              </a:spcBef>
              <a:spcAft>
                <a:spcPts val="0"/>
              </a:spcAft>
              <a:buClr>
                <a:srgbClr val="000000"/>
              </a:buClr>
              <a:buSzPct val="142857"/>
              <a:buChar char="•"/>
            </a:pPr>
            <a:r>
              <a:rPr lang="en-IE">
                <a:solidFill>
                  <a:schemeClr val="dk1"/>
                </a:solidFill>
              </a:rPr>
              <a:t>Today you will take stock of how you are and create an action plan on how to further nurture your wellbeing.</a:t>
            </a:r>
            <a:endParaRPr/>
          </a:p>
        </p:txBody>
      </p:sp>
      <p:pic>
        <p:nvPicPr>
          <p:cNvPr id="224" name="Google Shape;224;p4"/>
          <p:cNvPicPr preferRelativeResize="0"/>
          <p:nvPr/>
        </p:nvPicPr>
        <p:blipFill rotWithShape="1">
          <a:blip r:embed="rId3">
            <a:alphaModFix/>
          </a:blip>
          <a:srcRect/>
          <a:stretch/>
        </p:blipFill>
        <p:spPr>
          <a:xfrm>
            <a:off x="8717872" y="3586579"/>
            <a:ext cx="3308504" cy="2152497"/>
          </a:xfrm>
          <a:prstGeom prst="rect">
            <a:avLst/>
          </a:prstGeom>
          <a:noFill/>
          <a:ln w="38100" cap="flat" cmpd="sng">
            <a:solidFill>
              <a:srgbClr val="EF3F37"/>
            </a:solidFill>
            <a:prstDash val="solid"/>
            <a:round/>
            <a:headEnd type="none" w="sm" len="sm"/>
            <a:tailEnd type="none" w="sm" len="sm"/>
          </a:ln>
        </p:spPr>
      </p:pic>
      <p:sp>
        <p:nvSpPr>
          <p:cNvPr id="225" name="Google Shape;225;p4"/>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en-IE"/>
              <a:t>Daily Wellbeing Check-in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
          <p:cNvSpPr txBox="1">
            <a:spLocks noGrp="1"/>
          </p:cNvSpPr>
          <p:nvPr>
            <p:ph type="body" idx="1"/>
          </p:nvPr>
        </p:nvSpPr>
        <p:spPr>
          <a:xfrm>
            <a:off x="697831" y="2485685"/>
            <a:ext cx="10615103" cy="2618976"/>
          </a:xfrm>
          <a:prstGeom prst="rect">
            <a:avLst/>
          </a:prstGeom>
          <a:noFill/>
          <a:ln>
            <a:noFill/>
          </a:ln>
        </p:spPr>
        <p:txBody>
          <a:bodyPr spcFirstLastPara="1" wrap="square" lIns="91425" tIns="45700" rIns="91425" bIns="45700" anchor="t" anchorCtr="0">
            <a:normAutofit fontScale="92500"/>
          </a:bodyPr>
          <a:lstStyle/>
          <a:p>
            <a:pPr marL="0" indent="0" algn="just">
              <a:lnSpc>
                <a:spcPct val="150000"/>
              </a:lnSpc>
              <a:spcBef>
                <a:spcPts val="0"/>
              </a:spcBef>
              <a:buClr>
                <a:srgbClr val="000000"/>
              </a:buClr>
              <a:buSzPts val="2800"/>
              <a:buNone/>
            </a:pPr>
            <a:r>
              <a:rPr lang="en-IE" sz="1800" dirty="0"/>
              <a:t>Water makes up roughly 60% of your body weight and is essential to good health. </a:t>
            </a:r>
            <a:endParaRPr sz="1800" dirty="0"/>
          </a:p>
          <a:p>
            <a:pPr marL="0" indent="0" algn="just">
              <a:lnSpc>
                <a:spcPct val="150000"/>
              </a:lnSpc>
              <a:spcBef>
                <a:spcPts val="0"/>
              </a:spcBef>
              <a:buClr>
                <a:srgbClr val="000000"/>
              </a:buClr>
              <a:buSzPts val="2800"/>
              <a:buNone/>
            </a:pPr>
            <a:endParaRPr sz="1800" dirty="0"/>
          </a:p>
          <a:p>
            <a:pPr marL="0" indent="0" algn="just">
              <a:lnSpc>
                <a:spcPct val="150000"/>
              </a:lnSpc>
              <a:spcBef>
                <a:spcPts val="0"/>
              </a:spcBef>
              <a:buClr>
                <a:srgbClr val="000000"/>
              </a:buClr>
              <a:buSzPts val="2800"/>
              <a:buNone/>
            </a:pPr>
            <a:r>
              <a:rPr lang="en-IE" sz="1800" dirty="0"/>
              <a:t>It's needed to regulate body temperature, transport oxygen and nutrients to cells, flush toxins from organs, </a:t>
            </a:r>
            <a:endParaRPr sz="1800" dirty="0"/>
          </a:p>
          <a:p>
            <a:pPr marL="0" indent="0" algn="just">
              <a:lnSpc>
                <a:spcPct val="150000"/>
              </a:lnSpc>
              <a:spcBef>
                <a:spcPts val="0"/>
              </a:spcBef>
              <a:buClr>
                <a:srgbClr val="000000"/>
              </a:buClr>
              <a:buSzPts val="2800"/>
              <a:buNone/>
            </a:pPr>
            <a:r>
              <a:rPr lang="en-IE" sz="1800" dirty="0"/>
              <a:t>keep your skin moist and cushion your joints. </a:t>
            </a:r>
            <a:endParaRPr sz="1800" dirty="0"/>
          </a:p>
          <a:p>
            <a:pPr marL="0" indent="0" algn="just">
              <a:lnSpc>
                <a:spcPct val="150000"/>
              </a:lnSpc>
              <a:spcBef>
                <a:spcPts val="0"/>
              </a:spcBef>
              <a:buClr>
                <a:srgbClr val="000000"/>
              </a:buClr>
              <a:buSzPts val="2800"/>
              <a:buNone/>
            </a:pPr>
            <a:endParaRPr sz="1800" dirty="0"/>
          </a:p>
          <a:p>
            <a:pPr marL="0" indent="0" algn="just">
              <a:lnSpc>
                <a:spcPct val="150000"/>
              </a:lnSpc>
              <a:spcBef>
                <a:spcPts val="0"/>
              </a:spcBef>
              <a:buClr>
                <a:srgbClr val="000000"/>
              </a:buClr>
              <a:buSzPts val="2800"/>
              <a:buNone/>
            </a:pPr>
            <a:r>
              <a:rPr lang="en-IE" sz="1800" dirty="0"/>
              <a:t>Being properly hydrated helps your body to function at its best. </a:t>
            </a:r>
            <a:endParaRPr sz="1800" dirty="0"/>
          </a:p>
          <a:p>
            <a:pPr marL="0" indent="0" algn="just">
              <a:lnSpc>
                <a:spcPct val="150000"/>
              </a:lnSpc>
              <a:spcBef>
                <a:spcPts val="0"/>
              </a:spcBef>
              <a:buClr>
                <a:srgbClr val="000000"/>
              </a:buClr>
              <a:buSzPts val="2800"/>
              <a:buNone/>
            </a:pPr>
            <a:endParaRPr sz="1800" dirty="0"/>
          </a:p>
        </p:txBody>
      </p:sp>
      <p:pic>
        <p:nvPicPr>
          <p:cNvPr id="231" name="Google Shape;231;p5"/>
          <p:cNvPicPr preferRelativeResize="0"/>
          <p:nvPr/>
        </p:nvPicPr>
        <p:blipFill rotWithShape="1">
          <a:blip r:embed="rId3">
            <a:alphaModFix/>
          </a:blip>
          <a:srcRect/>
          <a:stretch/>
        </p:blipFill>
        <p:spPr>
          <a:xfrm>
            <a:off x="9729926" y="2854139"/>
            <a:ext cx="1918822" cy="2753674"/>
          </a:xfrm>
          <a:prstGeom prst="rect">
            <a:avLst/>
          </a:prstGeom>
          <a:noFill/>
          <a:ln w="38100" cap="flat" cmpd="sng">
            <a:solidFill>
              <a:srgbClr val="EF3F37"/>
            </a:solidFill>
            <a:prstDash val="solid"/>
            <a:round/>
            <a:headEnd type="none" w="sm" len="sm"/>
            <a:tailEnd type="none" w="sm" len="sm"/>
          </a:ln>
        </p:spPr>
      </p:pic>
      <p:sp>
        <p:nvSpPr>
          <p:cNvPr id="232" name="Google Shape;232;p5"/>
          <p:cNvSpPr txBox="1"/>
          <p:nvPr/>
        </p:nvSpPr>
        <p:spPr>
          <a:xfrm>
            <a:off x="697831" y="5225567"/>
            <a:ext cx="8845664" cy="917782"/>
          </a:xfrm>
          <a:prstGeom prst="rect">
            <a:avLst/>
          </a:prstGeom>
          <a:solidFill>
            <a:schemeClr val="lt1"/>
          </a:solidFill>
          <a:ln w="38100" cap="flat" cmpd="sng">
            <a:solidFill>
              <a:srgbClr val="EF3F3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2800"/>
              <a:buFont typeface="Arial"/>
              <a:buNone/>
            </a:pPr>
            <a:r>
              <a:rPr lang="en-IE" sz="1800" b="0" i="0" u="sng" strike="noStrike" cap="none">
                <a:solidFill>
                  <a:schemeClr val="dk1"/>
                </a:solidFill>
                <a:latin typeface="Arial"/>
                <a:ea typeface="Arial"/>
                <a:cs typeface="Arial"/>
                <a:sym typeface="Arial"/>
              </a:rPr>
              <a:t>Survey Question:</a:t>
            </a: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en-IE" sz="1800" b="0" i="0" u="none" strike="noStrike" cap="none">
                <a:solidFill>
                  <a:schemeClr val="dk1"/>
                </a:solidFill>
                <a:latin typeface="Arial"/>
                <a:ea typeface="Arial"/>
                <a:cs typeface="Arial"/>
                <a:sym typeface="Arial"/>
              </a:rPr>
              <a:t>Do you know how much water a teenager should drink per day? </a:t>
            </a:r>
            <a:endParaRPr sz="2000" b="0" i="0" u="none" strike="noStrike" cap="none">
              <a:solidFill>
                <a:schemeClr val="dk1"/>
              </a:solidFill>
              <a:latin typeface="Arial"/>
              <a:ea typeface="Arial"/>
              <a:cs typeface="Arial"/>
              <a:sym typeface="Arial"/>
            </a:endParaRPr>
          </a:p>
        </p:txBody>
      </p:sp>
      <p:sp>
        <p:nvSpPr>
          <p:cNvPr id="233" name="Google Shape;233;p5"/>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en-IE"/>
              <a:t>Water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
          <p:cNvSpPr txBox="1">
            <a:spLocks noGrp="1"/>
          </p:cNvSpPr>
          <p:nvPr>
            <p:ph type="body" idx="1"/>
          </p:nvPr>
        </p:nvSpPr>
        <p:spPr>
          <a:xfrm>
            <a:off x="697831" y="2485685"/>
            <a:ext cx="8765146" cy="2618976"/>
          </a:xfrm>
          <a:prstGeom prst="rect">
            <a:avLst/>
          </a:prstGeom>
          <a:noFill/>
          <a:ln>
            <a:noFill/>
          </a:ln>
        </p:spPr>
        <p:txBody>
          <a:bodyPr spcFirstLastPara="1" wrap="square" lIns="91425" tIns="45700" rIns="91425" bIns="45700" anchor="t" anchorCtr="0">
            <a:normAutofit fontScale="92500" lnSpcReduction="20000"/>
          </a:bodyPr>
          <a:lstStyle/>
          <a:p>
            <a:pPr marL="0" indent="0" algn="just">
              <a:lnSpc>
                <a:spcPct val="150000"/>
              </a:lnSpc>
              <a:spcBef>
                <a:spcPts val="0"/>
              </a:spcBef>
              <a:buClr>
                <a:srgbClr val="000000"/>
              </a:buClr>
              <a:buSzPts val="2800"/>
              <a:buNone/>
            </a:pPr>
            <a:r>
              <a:rPr lang="en-IE" sz="1800"/>
              <a:t>Eating a healthy, balanced diet is an important part of maintaining good health, and can help you feel your best. This means eating a wide variety of foods in the right proportions. Consuming the right amount of food helps to achieve and maintain a healthy body weight.</a:t>
            </a:r>
            <a:endParaRPr sz="1800"/>
          </a:p>
          <a:p>
            <a:pPr marL="0" indent="0" algn="just">
              <a:lnSpc>
                <a:spcPct val="150000"/>
              </a:lnSpc>
              <a:spcBef>
                <a:spcPts val="0"/>
              </a:spcBef>
              <a:buClr>
                <a:srgbClr val="000000"/>
              </a:buClr>
              <a:buSzPts val="2800"/>
              <a:buNone/>
            </a:pPr>
            <a:endParaRPr sz="1800"/>
          </a:p>
          <a:p>
            <a:pPr marL="0" indent="0" algn="just">
              <a:lnSpc>
                <a:spcPct val="150000"/>
              </a:lnSpc>
              <a:spcBef>
                <a:spcPts val="0"/>
              </a:spcBef>
              <a:buClr>
                <a:srgbClr val="000000"/>
              </a:buClr>
              <a:buSzPts val="2800"/>
              <a:buNone/>
            </a:pPr>
            <a:r>
              <a:rPr lang="en-IE" sz="1800"/>
              <a:t>Teens need extra nutrients to support bone growth, hormonal changes and organ and tissue development, including the brain.</a:t>
            </a:r>
            <a:endParaRPr sz="1800"/>
          </a:p>
        </p:txBody>
      </p:sp>
      <p:sp>
        <p:nvSpPr>
          <p:cNvPr id="239" name="Google Shape;239;p6"/>
          <p:cNvSpPr txBox="1"/>
          <p:nvPr/>
        </p:nvSpPr>
        <p:spPr>
          <a:xfrm>
            <a:off x="697831" y="5225567"/>
            <a:ext cx="8845664" cy="917782"/>
          </a:xfrm>
          <a:prstGeom prst="rect">
            <a:avLst/>
          </a:prstGeom>
          <a:solidFill>
            <a:schemeClr val="lt1"/>
          </a:solidFill>
          <a:ln w="38100" cap="flat" cmpd="sng">
            <a:solidFill>
              <a:srgbClr val="EF3F3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2800"/>
              <a:buFont typeface="Arial"/>
              <a:buNone/>
            </a:pPr>
            <a:r>
              <a:rPr lang="en-IE" sz="1800" b="0" i="0" u="sng" strike="noStrike" cap="none">
                <a:solidFill>
                  <a:schemeClr val="dk1"/>
                </a:solidFill>
                <a:latin typeface="Arial"/>
                <a:ea typeface="Arial"/>
                <a:cs typeface="Arial"/>
                <a:sym typeface="Arial"/>
              </a:rPr>
              <a:t>Survey Question:</a:t>
            </a: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en-IE" sz="1800" b="0" i="0" u="none" strike="noStrike" cap="none">
                <a:solidFill>
                  <a:schemeClr val="dk1"/>
                </a:solidFill>
                <a:latin typeface="Arial"/>
                <a:ea typeface="Arial"/>
                <a:cs typeface="Arial"/>
                <a:sym typeface="Arial"/>
              </a:rPr>
              <a:t>Can you describe and explain how the food pyramid is used?</a:t>
            </a:r>
            <a:endParaRPr sz="2000" b="0" i="0" u="none" strike="noStrike" cap="none">
              <a:solidFill>
                <a:schemeClr val="dk1"/>
              </a:solidFill>
              <a:latin typeface="Arial"/>
              <a:ea typeface="Arial"/>
              <a:cs typeface="Arial"/>
              <a:sym typeface="Arial"/>
            </a:endParaRPr>
          </a:p>
        </p:txBody>
      </p:sp>
      <p:sp>
        <p:nvSpPr>
          <p:cNvPr id="240" name="Google Shape;240;p6"/>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en-IE"/>
              <a:t>Balanced Diet</a:t>
            </a:r>
            <a:endParaRPr/>
          </a:p>
        </p:txBody>
      </p:sp>
      <p:pic>
        <p:nvPicPr>
          <p:cNvPr id="241" name="Google Shape;241;p6"/>
          <p:cNvPicPr preferRelativeResize="0"/>
          <p:nvPr/>
        </p:nvPicPr>
        <p:blipFill rotWithShape="1">
          <a:blip r:embed="rId3">
            <a:alphaModFix/>
          </a:blip>
          <a:srcRect l="9820"/>
          <a:stretch/>
        </p:blipFill>
        <p:spPr>
          <a:xfrm>
            <a:off x="9729924" y="2854140"/>
            <a:ext cx="1918823" cy="2753674"/>
          </a:xfrm>
          <a:prstGeom prst="rect">
            <a:avLst/>
          </a:prstGeom>
          <a:noFill/>
          <a:ln w="38100" cap="flat" cmpd="sng">
            <a:solidFill>
              <a:srgbClr val="EF3F37"/>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7"/>
          <p:cNvSpPr txBox="1">
            <a:spLocks noGrp="1"/>
          </p:cNvSpPr>
          <p:nvPr>
            <p:ph type="body" idx="1"/>
          </p:nvPr>
        </p:nvSpPr>
        <p:spPr>
          <a:xfrm>
            <a:off x="697831" y="2317898"/>
            <a:ext cx="8446169" cy="2907669"/>
          </a:xfrm>
          <a:prstGeom prst="rect">
            <a:avLst/>
          </a:prstGeom>
          <a:noFill/>
          <a:ln>
            <a:noFill/>
          </a:ln>
        </p:spPr>
        <p:txBody>
          <a:bodyPr spcFirstLastPara="1" wrap="square" lIns="91425" tIns="45700" rIns="91425" bIns="45700" anchor="t" anchorCtr="0">
            <a:normAutofit fontScale="92500"/>
          </a:bodyPr>
          <a:lstStyle/>
          <a:p>
            <a:pPr marL="0" indent="0" algn="just">
              <a:lnSpc>
                <a:spcPct val="150000"/>
              </a:lnSpc>
              <a:spcBef>
                <a:spcPts val="0"/>
              </a:spcBef>
              <a:buClr>
                <a:srgbClr val="000000"/>
              </a:buClr>
              <a:buSzPts val="2800"/>
              <a:buNone/>
            </a:pPr>
            <a:r>
              <a:rPr lang="en-IE" sz="1800" dirty="0"/>
              <a:t>Sleep is food for the brain. During sleep, important body functions and brain activity occur.  </a:t>
            </a:r>
            <a:endParaRPr sz="1800" dirty="0"/>
          </a:p>
          <a:p>
            <a:pPr marL="0" indent="0" algn="just">
              <a:lnSpc>
                <a:spcPct val="150000"/>
              </a:lnSpc>
              <a:spcBef>
                <a:spcPts val="0"/>
              </a:spcBef>
              <a:buClr>
                <a:srgbClr val="000000"/>
              </a:buClr>
              <a:buSzPts val="2800"/>
              <a:buNone/>
            </a:pPr>
            <a:endParaRPr sz="1800" dirty="0"/>
          </a:p>
          <a:p>
            <a:pPr marL="0" indent="0" algn="just">
              <a:lnSpc>
                <a:spcPct val="150000"/>
              </a:lnSpc>
              <a:spcBef>
                <a:spcPts val="0"/>
              </a:spcBef>
              <a:buClr>
                <a:srgbClr val="000000"/>
              </a:buClr>
              <a:buSzPts val="2800"/>
              <a:buNone/>
            </a:pPr>
            <a:r>
              <a:rPr lang="en-IE" sz="1800" dirty="0"/>
              <a:t>Teens need more sleep because their bodies and minds are growing quickly.</a:t>
            </a:r>
            <a:endParaRPr sz="1800" dirty="0"/>
          </a:p>
          <a:p>
            <a:pPr marL="0" indent="0" algn="just">
              <a:lnSpc>
                <a:spcPct val="150000"/>
              </a:lnSpc>
              <a:spcBef>
                <a:spcPts val="0"/>
              </a:spcBef>
              <a:buClr>
                <a:srgbClr val="000000"/>
              </a:buClr>
              <a:buSzPts val="2800"/>
              <a:buNone/>
            </a:pPr>
            <a:endParaRPr sz="1800" dirty="0"/>
          </a:p>
          <a:p>
            <a:pPr marL="0" indent="0" algn="just">
              <a:lnSpc>
                <a:spcPct val="150000"/>
              </a:lnSpc>
              <a:spcBef>
                <a:spcPts val="0"/>
              </a:spcBef>
              <a:buClr>
                <a:srgbClr val="000000"/>
              </a:buClr>
              <a:buSzPts val="2800"/>
              <a:buNone/>
            </a:pPr>
            <a:r>
              <a:rPr lang="en-IE" sz="1800" dirty="0"/>
              <a:t>Teens who are deprived of sleep may feel moody, look exhausted and also be unable to focus or concentrate and therefore perform poorly in class and in exams.</a:t>
            </a:r>
            <a:endParaRPr sz="1800" dirty="0"/>
          </a:p>
        </p:txBody>
      </p:sp>
      <p:sp>
        <p:nvSpPr>
          <p:cNvPr id="247" name="Google Shape;247;p7"/>
          <p:cNvSpPr txBox="1"/>
          <p:nvPr/>
        </p:nvSpPr>
        <p:spPr>
          <a:xfrm>
            <a:off x="697831" y="5225567"/>
            <a:ext cx="8845664" cy="917782"/>
          </a:xfrm>
          <a:prstGeom prst="rect">
            <a:avLst/>
          </a:prstGeom>
          <a:solidFill>
            <a:schemeClr val="lt1"/>
          </a:solidFill>
          <a:ln w="38100" cap="flat" cmpd="sng">
            <a:solidFill>
              <a:srgbClr val="EF3F3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2800"/>
              <a:buFont typeface="Arial"/>
              <a:buNone/>
            </a:pPr>
            <a:r>
              <a:rPr lang="en-IE" sz="1800" b="0" i="0" u="sng" strike="noStrike" cap="none">
                <a:solidFill>
                  <a:schemeClr val="dk1"/>
                </a:solidFill>
                <a:latin typeface="Arial"/>
                <a:ea typeface="Arial"/>
                <a:cs typeface="Arial"/>
                <a:sym typeface="Arial"/>
              </a:rPr>
              <a:t>Survey Question:</a:t>
            </a: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en-IE" sz="1800" b="0" i="0" u="none" strike="noStrike" cap="none">
                <a:solidFill>
                  <a:schemeClr val="dk1"/>
                </a:solidFill>
                <a:latin typeface="Arial"/>
                <a:ea typeface="Arial"/>
                <a:cs typeface="Arial"/>
                <a:sym typeface="Arial"/>
              </a:rPr>
              <a:t>Do you know how much sleep a teenager needs per night?</a:t>
            </a:r>
            <a:endParaRPr sz="2000" b="0" i="0" u="none" strike="noStrike" cap="none">
              <a:solidFill>
                <a:schemeClr val="dk1"/>
              </a:solidFill>
              <a:latin typeface="Arial"/>
              <a:ea typeface="Arial"/>
              <a:cs typeface="Arial"/>
              <a:sym typeface="Arial"/>
            </a:endParaRPr>
          </a:p>
        </p:txBody>
      </p:sp>
      <p:sp>
        <p:nvSpPr>
          <p:cNvPr id="248" name="Google Shape;248;p7"/>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en-IE"/>
              <a:t>Sleep</a:t>
            </a:r>
            <a:endParaRPr/>
          </a:p>
        </p:txBody>
      </p:sp>
      <p:pic>
        <p:nvPicPr>
          <p:cNvPr id="249" name="Google Shape;249;p7"/>
          <p:cNvPicPr preferRelativeResize="0"/>
          <p:nvPr/>
        </p:nvPicPr>
        <p:blipFill rotWithShape="1">
          <a:blip r:embed="rId3">
            <a:alphaModFix/>
          </a:blip>
          <a:srcRect l="25532" r="25058"/>
          <a:stretch/>
        </p:blipFill>
        <p:spPr>
          <a:xfrm>
            <a:off x="9729924" y="2854140"/>
            <a:ext cx="1918823" cy="2753674"/>
          </a:xfrm>
          <a:prstGeom prst="rect">
            <a:avLst/>
          </a:prstGeom>
          <a:noFill/>
          <a:ln w="38100" cap="flat" cmpd="sng">
            <a:solidFill>
              <a:srgbClr val="EF3F37"/>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8"/>
          <p:cNvSpPr txBox="1">
            <a:spLocks noGrp="1"/>
          </p:cNvSpPr>
          <p:nvPr>
            <p:ph type="body" idx="1"/>
          </p:nvPr>
        </p:nvSpPr>
        <p:spPr>
          <a:xfrm>
            <a:off x="697831" y="2485685"/>
            <a:ext cx="7860243" cy="2618976"/>
          </a:xfrm>
          <a:prstGeom prst="rect">
            <a:avLst/>
          </a:prstGeom>
          <a:noFill/>
          <a:ln>
            <a:noFill/>
          </a:ln>
        </p:spPr>
        <p:txBody>
          <a:bodyPr spcFirstLastPara="1" wrap="square" lIns="91425" tIns="45700" rIns="91425" bIns="45700" anchor="t" anchorCtr="0">
            <a:normAutofit/>
          </a:bodyPr>
          <a:lstStyle/>
          <a:p>
            <a:pPr marL="0" indent="0" algn="just">
              <a:lnSpc>
                <a:spcPct val="150000"/>
              </a:lnSpc>
              <a:spcBef>
                <a:spcPts val="0"/>
              </a:spcBef>
              <a:buClr>
                <a:srgbClr val="000000"/>
              </a:buClr>
              <a:buSzPts val="2800"/>
              <a:buNone/>
            </a:pPr>
            <a:r>
              <a:rPr lang="en-IE" sz="1800" dirty="0"/>
              <a:t>Regular exercise for teenagers ensures a healthy weight, strong muscles and bones, improved heart health and a good posture.</a:t>
            </a:r>
            <a:endParaRPr sz="1800" dirty="0"/>
          </a:p>
          <a:p>
            <a:pPr marL="0" indent="0" algn="just">
              <a:lnSpc>
                <a:spcPct val="150000"/>
              </a:lnSpc>
              <a:spcBef>
                <a:spcPts val="0"/>
              </a:spcBef>
              <a:buClr>
                <a:srgbClr val="000000"/>
              </a:buClr>
              <a:buSzPts val="2800"/>
              <a:buNone/>
            </a:pPr>
            <a:endParaRPr sz="1800" dirty="0"/>
          </a:p>
          <a:p>
            <a:pPr marL="0" indent="0" algn="just">
              <a:lnSpc>
                <a:spcPct val="150000"/>
              </a:lnSpc>
              <a:spcBef>
                <a:spcPts val="0"/>
              </a:spcBef>
              <a:buClr>
                <a:srgbClr val="000000"/>
              </a:buClr>
              <a:buSzPts val="2800"/>
              <a:buNone/>
            </a:pPr>
            <a:r>
              <a:rPr lang="en-IE" sz="1800" dirty="0"/>
              <a:t>Exercise is important for the teenage body because it not only promotes physical health, but also significantly improves mental health by building self-confidence and helping with body image.</a:t>
            </a:r>
            <a:endParaRPr sz="1800" dirty="0"/>
          </a:p>
        </p:txBody>
      </p:sp>
      <p:sp>
        <p:nvSpPr>
          <p:cNvPr id="255" name="Google Shape;255;p8"/>
          <p:cNvSpPr txBox="1"/>
          <p:nvPr/>
        </p:nvSpPr>
        <p:spPr>
          <a:xfrm>
            <a:off x="697831" y="5225567"/>
            <a:ext cx="8845664" cy="917782"/>
          </a:xfrm>
          <a:prstGeom prst="rect">
            <a:avLst/>
          </a:prstGeom>
          <a:solidFill>
            <a:schemeClr val="lt1"/>
          </a:solidFill>
          <a:ln w="38100" cap="flat" cmpd="sng">
            <a:solidFill>
              <a:srgbClr val="EF3F3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2800"/>
              <a:buFont typeface="Arial"/>
              <a:buNone/>
            </a:pPr>
            <a:r>
              <a:rPr lang="en-IE" sz="1800" b="0" i="0" u="sng" strike="noStrike" cap="none">
                <a:solidFill>
                  <a:schemeClr val="dk1"/>
                </a:solidFill>
                <a:latin typeface="Arial"/>
                <a:ea typeface="Arial"/>
                <a:cs typeface="Arial"/>
                <a:sym typeface="Arial"/>
              </a:rPr>
              <a:t>Survey Question:</a:t>
            </a: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en-IE" sz="1800" b="0" i="0" u="none" strike="noStrike" cap="none">
                <a:solidFill>
                  <a:schemeClr val="dk1"/>
                </a:solidFill>
                <a:latin typeface="Arial"/>
                <a:ea typeface="Arial"/>
                <a:cs typeface="Arial"/>
                <a:sym typeface="Arial"/>
              </a:rPr>
              <a:t>Do you know how much exercise a teenager should do per week?</a:t>
            </a:r>
            <a:endParaRPr sz="2000" b="0" i="0" u="none" strike="noStrike" cap="none">
              <a:solidFill>
                <a:schemeClr val="dk1"/>
              </a:solidFill>
              <a:latin typeface="Arial"/>
              <a:ea typeface="Arial"/>
              <a:cs typeface="Arial"/>
              <a:sym typeface="Arial"/>
            </a:endParaRPr>
          </a:p>
        </p:txBody>
      </p:sp>
      <p:sp>
        <p:nvSpPr>
          <p:cNvPr id="256" name="Google Shape;256;p8"/>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en-IE"/>
              <a:t>Exercise</a:t>
            </a:r>
            <a:endParaRPr/>
          </a:p>
        </p:txBody>
      </p:sp>
      <p:pic>
        <p:nvPicPr>
          <p:cNvPr id="257" name="Google Shape;257;p8"/>
          <p:cNvPicPr preferRelativeResize="0"/>
          <p:nvPr/>
        </p:nvPicPr>
        <p:blipFill rotWithShape="1">
          <a:blip r:embed="rId3">
            <a:alphaModFix/>
          </a:blip>
          <a:srcRect/>
          <a:stretch/>
        </p:blipFill>
        <p:spPr>
          <a:xfrm>
            <a:off x="9729924" y="2854140"/>
            <a:ext cx="1918823" cy="2753674"/>
          </a:xfrm>
          <a:prstGeom prst="rect">
            <a:avLst/>
          </a:prstGeom>
          <a:noFill/>
          <a:ln w="38100" cap="flat" cmpd="sng">
            <a:solidFill>
              <a:srgbClr val="EF3F37"/>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9"/>
          <p:cNvSpPr txBox="1">
            <a:spLocks noGrp="1"/>
          </p:cNvSpPr>
          <p:nvPr>
            <p:ph type="body" idx="1"/>
          </p:nvPr>
        </p:nvSpPr>
        <p:spPr>
          <a:xfrm>
            <a:off x="697831" y="2485685"/>
            <a:ext cx="7860243" cy="2618976"/>
          </a:xfrm>
          <a:prstGeom prst="rect">
            <a:avLst/>
          </a:prstGeom>
          <a:noFill/>
          <a:ln>
            <a:noFill/>
          </a:ln>
        </p:spPr>
        <p:txBody>
          <a:bodyPr spcFirstLastPara="1" wrap="square" lIns="91425" tIns="45700" rIns="91425" bIns="45700" anchor="t" anchorCtr="0">
            <a:normAutofit fontScale="92500" lnSpcReduction="20000"/>
          </a:bodyPr>
          <a:lstStyle/>
          <a:p>
            <a:pPr marL="0" indent="0" algn="just">
              <a:lnSpc>
                <a:spcPct val="150000"/>
              </a:lnSpc>
              <a:spcBef>
                <a:spcPts val="0"/>
              </a:spcBef>
              <a:buClr>
                <a:srgbClr val="000000"/>
              </a:buClr>
              <a:buSzPts val="2800"/>
              <a:buNone/>
            </a:pPr>
            <a:r>
              <a:rPr lang="en-IE" sz="1800" dirty="0"/>
              <a:t>A lot of teenagers feel societal pressure and have a lot on their plate and so it is important to find a way to balance everything - from school work and study, to sports commitments, socialising with friends, etc.</a:t>
            </a:r>
            <a:endParaRPr sz="1800" dirty="0"/>
          </a:p>
          <a:p>
            <a:pPr marL="0" indent="0" algn="just">
              <a:lnSpc>
                <a:spcPct val="150000"/>
              </a:lnSpc>
              <a:spcBef>
                <a:spcPts val="0"/>
              </a:spcBef>
              <a:buClr>
                <a:srgbClr val="000000"/>
              </a:buClr>
              <a:buSzPts val="2800"/>
              <a:buNone/>
            </a:pPr>
            <a:endParaRPr sz="1800" dirty="0"/>
          </a:p>
          <a:p>
            <a:pPr marL="0" indent="0" algn="just">
              <a:lnSpc>
                <a:spcPct val="150000"/>
              </a:lnSpc>
              <a:spcBef>
                <a:spcPts val="0"/>
              </a:spcBef>
              <a:buClr>
                <a:srgbClr val="000000"/>
              </a:buClr>
              <a:buSzPts val="2800"/>
              <a:buNone/>
            </a:pPr>
            <a:r>
              <a:rPr lang="en-IE" sz="1800" dirty="0"/>
              <a:t>Making time for yourself in a busy day by switching off from social media or getting outside for some fresh air can make the world of difference and help you to refocus and improve your wellbeing.</a:t>
            </a:r>
            <a:endParaRPr sz="1800" dirty="0"/>
          </a:p>
        </p:txBody>
      </p:sp>
      <p:sp>
        <p:nvSpPr>
          <p:cNvPr id="263" name="Google Shape;263;p9"/>
          <p:cNvSpPr txBox="1"/>
          <p:nvPr/>
        </p:nvSpPr>
        <p:spPr>
          <a:xfrm>
            <a:off x="697831" y="5225567"/>
            <a:ext cx="8845664" cy="917782"/>
          </a:xfrm>
          <a:prstGeom prst="rect">
            <a:avLst/>
          </a:prstGeom>
          <a:solidFill>
            <a:schemeClr val="lt1"/>
          </a:solidFill>
          <a:ln w="38100" cap="flat" cmpd="sng">
            <a:solidFill>
              <a:srgbClr val="EF3F3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2800"/>
              <a:buFont typeface="Arial"/>
              <a:buNone/>
            </a:pPr>
            <a:r>
              <a:rPr lang="en-IE" sz="1800" b="0" i="0" u="sng" strike="noStrike" cap="none">
                <a:solidFill>
                  <a:schemeClr val="dk1"/>
                </a:solidFill>
                <a:latin typeface="Arial"/>
                <a:ea typeface="Arial"/>
                <a:cs typeface="Arial"/>
                <a:sym typeface="Arial"/>
              </a:rPr>
              <a:t>Survey Question:</a:t>
            </a: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en-IE" sz="1800" b="0" i="0" u="none" strike="noStrike" cap="none">
                <a:solidFill>
                  <a:schemeClr val="dk1"/>
                </a:solidFill>
                <a:latin typeface="Arial"/>
                <a:ea typeface="Arial"/>
                <a:cs typeface="Arial"/>
                <a:sym typeface="Arial"/>
              </a:rPr>
              <a:t>Do you know of beneficial ways to create balance in a busy life?</a:t>
            </a:r>
            <a:endParaRPr sz="2000" b="0" i="0" u="none" strike="noStrike" cap="none">
              <a:solidFill>
                <a:schemeClr val="dk1"/>
              </a:solidFill>
              <a:latin typeface="Arial"/>
              <a:ea typeface="Arial"/>
              <a:cs typeface="Arial"/>
              <a:sym typeface="Arial"/>
            </a:endParaRPr>
          </a:p>
        </p:txBody>
      </p:sp>
      <p:sp>
        <p:nvSpPr>
          <p:cNvPr id="264" name="Google Shape;264;p9"/>
          <p:cNvSpPr txBox="1">
            <a:spLocks noGrp="1"/>
          </p:cNvSpPr>
          <p:nvPr>
            <p:ph type="ctrTitle"/>
          </p:nvPr>
        </p:nvSpPr>
        <p:spPr>
          <a:xfrm>
            <a:off x="697832" y="120316"/>
            <a:ext cx="10615103" cy="766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Arial"/>
              <a:buNone/>
            </a:pPr>
            <a:r>
              <a:rPr lang="en-IE"/>
              <a:t>Balance</a:t>
            </a:r>
            <a:endParaRPr/>
          </a:p>
        </p:txBody>
      </p:sp>
      <p:pic>
        <p:nvPicPr>
          <p:cNvPr id="265" name="Google Shape;265;p9"/>
          <p:cNvPicPr preferRelativeResize="0"/>
          <p:nvPr/>
        </p:nvPicPr>
        <p:blipFill rotWithShape="1">
          <a:blip r:embed="rId3">
            <a:alphaModFix/>
          </a:blip>
          <a:srcRect l="4643" t="2695"/>
          <a:stretch/>
        </p:blipFill>
        <p:spPr>
          <a:xfrm>
            <a:off x="9729923" y="2791996"/>
            <a:ext cx="1918823" cy="2753674"/>
          </a:xfrm>
          <a:prstGeom prst="rect">
            <a:avLst/>
          </a:prstGeom>
          <a:noFill/>
          <a:ln w="38100" cap="flat" cmpd="sng">
            <a:solidFill>
              <a:srgbClr val="EF3F37"/>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756</Words>
  <Application>Microsoft Office PowerPoint</Application>
  <PresentationFormat>Widescreen</PresentationFormat>
  <Paragraphs>76</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Lesson 5</vt:lpstr>
      <vt:lpstr>PowerPoint Presentation</vt:lpstr>
      <vt:lpstr>A Mindful Moment</vt:lpstr>
      <vt:lpstr>Daily Wellbeing Check-in</vt:lpstr>
      <vt:lpstr>Water</vt:lpstr>
      <vt:lpstr>Balanced Diet</vt:lpstr>
      <vt:lpstr>Sleep</vt:lpstr>
      <vt:lpstr>Exercise</vt:lpstr>
      <vt:lpstr>Balance</vt:lpstr>
      <vt:lpstr>Family and Friends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dc:title>
  <dc:creator>H Clarke</dc:creator>
  <cp:lastModifiedBy>H Clarke</cp:lastModifiedBy>
  <cp:revision>2</cp:revision>
  <dcterms:created xsi:type="dcterms:W3CDTF">2021-02-08T06:25:00Z</dcterms:created>
  <dcterms:modified xsi:type="dcterms:W3CDTF">2021-03-14T19:24:37Z</dcterms:modified>
</cp:coreProperties>
</file>